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1" r:id="rId2"/>
    <p:sldId id="295" r:id="rId3"/>
    <p:sldId id="305" r:id="rId4"/>
    <p:sldId id="309" r:id="rId5"/>
    <p:sldId id="307" r:id="rId6"/>
    <p:sldId id="308" r:id="rId7"/>
    <p:sldId id="311" r:id="rId8"/>
    <p:sldId id="314" r:id="rId9"/>
    <p:sldId id="315" r:id="rId10"/>
    <p:sldId id="312" r:id="rId11"/>
    <p:sldId id="316" r:id="rId12"/>
    <p:sldId id="317" r:id="rId13"/>
    <p:sldId id="318" r:id="rId14"/>
    <p:sldId id="320" r:id="rId15"/>
    <p:sldId id="319" r:id="rId16"/>
    <p:sldId id="330" r:id="rId17"/>
    <p:sldId id="331" r:id="rId18"/>
    <p:sldId id="332" r:id="rId19"/>
    <p:sldId id="325" r:id="rId20"/>
    <p:sldId id="326" r:id="rId21"/>
    <p:sldId id="327" r:id="rId22"/>
    <p:sldId id="329" r:id="rId23"/>
    <p:sldId id="333" r:id="rId24"/>
    <p:sldId id="334" r:id="rId25"/>
    <p:sldId id="336" r:id="rId26"/>
    <p:sldId id="337" r:id="rId27"/>
    <p:sldId id="339" r:id="rId28"/>
    <p:sldId id="32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18" autoAdjust="0"/>
  </p:normalViewPr>
  <p:slideViewPr>
    <p:cSldViewPr snapToGrid="0">
      <p:cViewPr varScale="1">
        <p:scale>
          <a:sx n="151" d="100"/>
          <a:sy n="151" d="100"/>
        </p:scale>
        <p:origin x="65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BE2177-E45B-449F-AE2E-ED4743253C6D}" type="datetimeFigureOut">
              <a:rPr lang="zh-CN" altLang="en-US" smtClean="0"/>
              <a:t>2020/6/1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6D08B-1E4C-4901-ABEC-209650D3181D}" type="slidenum">
              <a:rPr lang="zh-CN" altLang="en-US" smtClean="0"/>
              <a:t>‹#›</a:t>
            </a:fld>
            <a:endParaRPr lang="zh-CN" altLang="en-US"/>
          </a:p>
        </p:txBody>
      </p:sp>
    </p:spTree>
    <p:extLst>
      <p:ext uri="{BB962C8B-B14F-4D97-AF65-F5344CB8AC3E}">
        <p14:creationId xmlns:p14="http://schemas.microsoft.com/office/powerpoint/2010/main" val="110637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3</a:t>
            </a:fld>
            <a:endParaRPr lang="zh-CN" altLang="en-US"/>
          </a:p>
        </p:txBody>
      </p:sp>
    </p:spTree>
    <p:extLst>
      <p:ext uri="{BB962C8B-B14F-4D97-AF65-F5344CB8AC3E}">
        <p14:creationId xmlns:p14="http://schemas.microsoft.com/office/powerpoint/2010/main" val="88189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12</a:t>
            </a:fld>
            <a:endParaRPr lang="zh-CN" altLang="en-US"/>
          </a:p>
        </p:txBody>
      </p:sp>
    </p:spTree>
    <p:extLst>
      <p:ext uri="{BB962C8B-B14F-4D97-AF65-F5344CB8AC3E}">
        <p14:creationId xmlns:p14="http://schemas.microsoft.com/office/powerpoint/2010/main" val="2624400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13</a:t>
            </a:fld>
            <a:endParaRPr lang="zh-CN" altLang="en-US"/>
          </a:p>
        </p:txBody>
      </p:sp>
    </p:spTree>
    <p:extLst>
      <p:ext uri="{BB962C8B-B14F-4D97-AF65-F5344CB8AC3E}">
        <p14:creationId xmlns:p14="http://schemas.microsoft.com/office/powerpoint/2010/main" val="904025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14</a:t>
            </a:fld>
            <a:endParaRPr lang="zh-CN" altLang="en-US"/>
          </a:p>
        </p:txBody>
      </p:sp>
    </p:spTree>
    <p:extLst>
      <p:ext uri="{BB962C8B-B14F-4D97-AF65-F5344CB8AC3E}">
        <p14:creationId xmlns:p14="http://schemas.microsoft.com/office/powerpoint/2010/main" val="1873422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15</a:t>
            </a:fld>
            <a:endParaRPr lang="zh-CN" altLang="en-US"/>
          </a:p>
        </p:txBody>
      </p:sp>
    </p:spTree>
    <p:extLst>
      <p:ext uri="{BB962C8B-B14F-4D97-AF65-F5344CB8AC3E}">
        <p14:creationId xmlns:p14="http://schemas.microsoft.com/office/powerpoint/2010/main" val="2896665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16</a:t>
            </a:fld>
            <a:endParaRPr lang="zh-CN" altLang="en-US"/>
          </a:p>
        </p:txBody>
      </p:sp>
    </p:spTree>
    <p:extLst>
      <p:ext uri="{BB962C8B-B14F-4D97-AF65-F5344CB8AC3E}">
        <p14:creationId xmlns:p14="http://schemas.microsoft.com/office/powerpoint/2010/main" val="3591657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17</a:t>
            </a:fld>
            <a:endParaRPr lang="zh-CN" altLang="en-US"/>
          </a:p>
        </p:txBody>
      </p:sp>
    </p:spTree>
    <p:extLst>
      <p:ext uri="{BB962C8B-B14F-4D97-AF65-F5344CB8AC3E}">
        <p14:creationId xmlns:p14="http://schemas.microsoft.com/office/powerpoint/2010/main" val="1379939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18</a:t>
            </a:fld>
            <a:endParaRPr lang="zh-CN" altLang="en-US"/>
          </a:p>
        </p:txBody>
      </p:sp>
    </p:spTree>
    <p:extLst>
      <p:ext uri="{BB962C8B-B14F-4D97-AF65-F5344CB8AC3E}">
        <p14:creationId xmlns:p14="http://schemas.microsoft.com/office/powerpoint/2010/main" val="4160681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19</a:t>
            </a:fld>
            <a:endParaRPr lang="zh-CN" altLang="en-US"/>
          </a:p>
        </p:txBody>
      </p:sp>
    </p:spTree>
    <p:extLst>
      <p:ext uri="{BB962C8B-B14F-4D97-AF65-F5344CB8AC3E}">
        <p14:creationId xmlns:p14="http://schemas.microsoft.com/office/powerpoint/2010/main" val="3156523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20</a:t>
            </a:fld>
            <a:endParaRPr lang="zh-CN" altLang="en-US"/>
          </a:p>
        </p:txBody>
      </p:sp>
    </p:spTree>
    <p:extLst>
      <p:ext uri="{BB962C8B-B14F-4D97-AF65-F5344CB8AC3E}">
        <p14:creationId xmlns:p14="http://schemas.microsoft.com/office/powerpoint/2010/main" val="4133080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21</a:t>
            </a:fld>
            <a:endParaRPr lang="zh-CN" altLang="en-US"/>
          </a:p>
        </p:txBody>
      </p:sp>
    </p:spTree>
    <p:extLst>
      <p:ext uri="{BB962C8B-B14F-4D97-AF65-F5344CB8AC3E}">
        <p14:creationId xmlns:p14="http://schemas.microsoft.com/office/powerpoint/2010/main" val="2618105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4</a:t>
            </a:fld>
            <a:endParaRPr lang="zh-CN" altLang="en-US"/>
          </a:p>
        </p:txBody>
      </p:sp>
    </p:spTree>
    <p:extLst>
      <p:ext uri="{BB962C8B-B14F-4D97-AF65-F5344CB8AC3E}">
        <p14:creationId xmlns:p14="http://schemas.microsoft.com/office/powerpoint/2010/main" val="2790509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22</a:t>
            </a:fld>
            <a:endParaRPr lang="zh-CN" altLang="en-US"/>
          </a:p>
        </p:txBody>
      </p:sp>
    </p:spTree>
    <p:extLst>
      <p:ext uri="{BB962C8B-B14F-4D97-AF65-F5344CB8AC3E}">
        <p14:creationId xmlns:p14="http://schemas.microsoft.com/office/powerpoint/2010/main" val="1617191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23</a:t>
            </a:fld>
            <a:endParaRPr lang="zh-CN" altLang="en-US"/>
          </a:p>
        </p:txBody>
      </p:sp>
    </p:spTree>
    <p:extLst>
      <p:ext uri="{BB962C8B-B14F-4D97-AF65-F5344CB8AC3E}">
        <p14:creationId xmlns:p14="http://schemas.microsoft.com/office/powerpoint/2010/main" val="1192234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24</a:t>
            </a:fld>
            <a:endParaRPr lang="zh-CN" altLang="en-US"/>
          </a:p>
        </p:txBody>
      </p:sp>
    </p:spTree>
    <p:extLst>
      <p:ext uri="{BB962C8B-B14F-4D97-AF65-F5344CB8AC3E}">
        <p14:creationId xmlns:p14="http://schemas.microsoft.com/office/powerpoint/2010/main" val="2941501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25</a:t>
            </a:fld>
            <a:endParaRPr lang="zh-CN" altLang="en-US"/>
          </a:p>
        </p:txBody>
      </p:sp>
    </p:spTree>
    <p:extLst>
      <p:ext uri="{BB962C8B-B14F-4D97-AF65-F5344CB8AC3E}">
        <p14:creationId xmlns:p14="http://schemas.microsoft.com/office/powerpoint/2010/main" val="2528426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26</a:t>
            </a:fld>
            <a:endParaRPr lang="zh-CN" altLang="en-US"/>
          </a:p>
        </p:txBody>
      </p:sp>
    </p:spTree>
    <p:extLst>
      <p:ext uri="{BB962C8B-B14F-4D97-AF65-F5344CB8AC3E}">
        <p14:creationId xmlns:p14="http://schemas.microsoft.com/office/powerpoint/2010/main" val="1481946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27</a:t>
            </a:fld>
            <a:endParaRPr lang="zh-CN" altLang="en-US"/>
          </a:p>
        </p:txBody>
      </p:sp>
    </p:spTree>
    <p:extLst>
      <p:ext uri="{BB962C8B-B14F-4D97-AF65-F5344CB8AC3E}">
        <p14:creationId xmlns:p14="http://schemas.microsoft.com/office/powerpoint/2010/main" val="950415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28</a:t>
            </a:fld>
            <a:endParaRPr lang="zh-CN" altLang="en-US"/>
          </a:p>
        </p:txBody>
      </p:sp>
    </p:spTree>
    <p:extLst>
      <p:ext uri="{BB962C8B-B14F-4D97-AF65-F5344CB8AC3E}">
        <p14:creationId xmlns:p14="http://schemas.microsoft.com/office/powerpoint/2010/main" val="419256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5</a:t>
            </a:fld>
            <a:endParaRPr lang="zh-CN" altLang="en-US"/>
          </a:p>
        </p:txBody>
      </p:sp>
    </p:spTree>
    <p:extLst>
      <p:ext uri="{BB962C8B-B14F-4D97-AF65-F5344CB8AC3E}">
        <p14:creationId xmlns:p14="http://schemas.microsoft.com/office/powerpoint/2010/main" val="165967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6</a:t>
            </a:fld>
            <a:endParaRPr lang="zh-CN" altLang="en-US"/>
          </a:p>
        </p:txBody>
      </p:sp>
    </p:spTree>
    <p:extLst>
      <p:ext uri="{BB962C8B-B14F-4D97-AF65-F5344CB8AC3E}">
        <p14:creationId xmlns:p14="http://schemas.microsoft.com/office/powerpoint/2010/main" val="1744299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7</a:t>
            </a:fld>
            <a:endParaRPr lang="zh-CN" altLang="en-US"/>
          </a:p>
        </p:txBody>
      </p:sp>
    </p:spTree>
    <p:extLst>
      <p:ext uri="{BB962C8B-B14F-4D97-AF65-F5344CB8AC3E}">
        <p14:creationId xmlns:p14="http://schemas.microsoft.com/office/powerpoint/2010/main" val="4215161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8</a:t>
            </a:fld>
            <a:endParaRPr lang="zh-CN" altLang="en-US"/>
          </a:p>
        </p:txBody>
      </p:sp>
    </p:spTree>
    <p:extLst>
      <p:ext uri="{BB962C8B-B14F-4D97-AF65-F5344CB8AC3E}">
        <p14:creationId xmlns:p14="http://schemas.microsoft.com/office/powerpoint/2010/main" val="3834643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9</a:t>
            </a:fld>
            <a:endParaRPr lang="zh-CN" altLang="en-US"/>
          </a:p>
        </p:txBody>
      </p:sp>
    </p:spTree>
    <p:extLst>
      <p:ext uri="{BB962C8B-B14F-4D97-AF65-F5344CB8AC3E}">
        <p14:creationId xmlns:p14="http://schemas.microsoft.com/office/powerpoint/2010/main" val="292974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10</a:t>
            </a:fld>
            <a:endParaRPr lang="zh-CN" altLang="en-US"/>
          </a:p>
        </p:txBody>
      </p:sp>
    </p:spTree>
    <p:extLst>
      <p:ext uri="{BB962C8B-B14F-4D97-AF65-F5344CB8AC3E}">
        <p14:creationId xmlns:p14="http://schemas.microsoft.com/office/powerpoint/2010/main" val="234460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676D08B-1E4C-4901-ABEC-209650D3181D}" type="slidenum">
              <a:rPr lang="zh-CN" altLang="en-US" smtClean="0"/>
              <a:t>11</a:t>
            </a:fld>
            <a:endParaRPr lang="zh-CN" altLang="en-US"/>
          </a:p>
        </p:txBody>
      </p:sp>
    </p:spTree>
    <p:extLst>
      <p:ext uri="{BB962C8B-B14F-4D97-AF65-F5344CB8AC3E}">
        <p14:creationId xmlns:p14="http://schemas.microsoft.com/office/powerpoint/2010/main" val="2908714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278FEF-B26F-4088-ACF4-86D30CF115B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C851A0A-7E35-41F2-BA5A-C9CEAF1585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C3AA770-9F42-4EDB-ACAC-86BB488BAF12}"/>
              </a:ext>
            </a:extLst>
          </p:cNvPr>
          <p:cNvSpPr>
            <a:spLocks noGrp="1"/>
          </p:cNvSpPr>
          <p:nvPr>
            <p:ph type="dt" sz="half" idx="10"/>
          </p:nvPr>
        </p:nvSpPr>
        <p:spPr/>
        <p:txBody>
          <a:bodyPr/>
          <a:lstStyle/>
          <a:p>
            <a:fld id="{B9614994-C529-43AC-BD2C-52D47B0301A5}" type="datetimeFigureOut">
              <a:rPr lang="zh-CN" altLang="en-US" smtClean="0"/>
              <a:t>2020/6/1</a:t>
            </a:fld>
            <a:endParaRPr lang="zh-CN" altLang="en-US"/>
          </a:p>
        </p:txBody>
      </p:sp>
      <p:sp>
        <p:nvSpPr>
          <p:cNvPr id="5" name="页脚占位符 4">
            <a:extLst>
              <a:ext uri="{FF2B5EF4-FFF2-40B4-BE49-F238E27FC236}">
                <a16:creationId xmlns:a16="http://schemas.microsoft.com/office/drawing/2014/main" id="{67FD4C74-B73D-494F-9416-2802B7FE2E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E876C5-C627-45B9-9F9F-78B975D0701B}"/>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3790421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7652F-D41C-47B2-9F17-60288204DA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C388010-8B5C-4F9B-BC8C-6FC0BE62591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1BF60FC-6DCB-4653-847A-C07D0FE8A6B0}"/>
              </a:ext>
            </a:extLst>
          </p:cNvPr>
          <p:cNvSpPr>
            <a:spLocks noGrp="1"/>
          </p:cNvSpPr>
          <p:nvPr>
            <p:ph type="dt" sz="half" idx="10"/>
          </p:nvPr>
        </p:nvSpPr>
        <p:spPr/>
        <p:txBody>
          <a:bodyPr/>
          <a:lstStyle/>
          <a:p>
            <a:fld id="{B9614994-C529-43AC-BD2C-52D47B0301A5}" type="datetimeFigureOut">
              <a:rPr lang="zh-CN" altLang="en-US" smtClean="0"/>
              <a:t>2020/6/1</a:t>
            </a:fld>
            <a:endParaRPr lang="zh-CN" altLang="en-US"/>
          </a:p>
        </p:txBody>
      </p:sp>
      <p:sp>
        <p:nvSpPr>
          <p:cNvPr id="5" name="页脚占位符 4">
            <a:extLst>
              <a:ext uri="{FF2B5EF4-FFF2-40B4-BE49-F238E27FC236}">
                <a16:creationId xmlns:a16="http://schemas.microsoft.com/office/drawing/2014/main" id="{B993847A-D4B6-4DBD-9630-4BB7C258E2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407D82-260A-43BC-A6C6-112392A0AE66}"/>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3404931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B4216A1-1A5C-41D2-92DC-A6D07EB636B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97AA18D-F9BF-4158-850E-56DB70A05DB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EFE467-400E-44F4-A57C-014001DA9891}"/>
              </a:ext>
            </a:extLst>
          </p:cNvPr>
          <p:cNvSpPr>
            <a:spLocks noGrp="1"/>
          </p:cNvSpPr>
          <p:nvPr>
            <p:ph type="dt" sz="half" idx="10"/>
          </p:nvPr>
        </p:nvSpPr>
        <p:spPr/>
        <p:txBody>
          <a:bodyPr/>
          <a:lstStyle/>
          <a:p>
            <a:fld id="{B9614994-C529-43AC-BD2C-52D47B0301A5}" type="datetimeFigureOut">
              <a:rPr lang="zh-CN" altLang="en-US" smtClean="0"/>
              <a:t>2020/6/1</a:t>
            </a:fld>
            <a:endParaRPr lang="zh-CN" altLang="en-US"/>
          </a:p>
        </p:txBody>
      </p:sp>
      <p:sp>
        <p:nvSpPr>
          <p:cNvPr id="5" name="页脚占位符 4">
            <a:extLst>
              <a:ext uri="{FF2B5EF4-FFF2-40B4-BE49-F238E27FC236}">
                <a16:creationId xmlns:a16="http://schemas.microsoft.com/office/drawing/2014/main" id="{3F988B5A-8C24-4313-A609-6790A1167D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E2455E-E4C7-4202-AC06-A8F54B08F14E}"/>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2783226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8CE68-7A36-47D6-A1DB-01C066D8976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87045E-AED3-44A3-B9F8-635E53137B7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A49C54B-F00C-4C9B-81DE-7EC606043A85}"/>
              </a:ext>
            </a:extLst>
          </p:cNvPr>
          <p:cNvSpPr>
            <a:spLocks noGrp="1"/>
          </p:cNvSpPr>
          <p:nvPr>
            <p:ph type="dt" sz="half" idx="10"/>
          </p:nvPr>
        </p:nvSpPr>
        <p:spPr/>
        <p:txBody>
          <a:bodyPr/>
          <a:lstStyle/>
          <a:p>
            <a:fld id="{B9614994-C529-43AC-BD2C-52D47B0301A5}" type="datetimeFigureOut">
              <a:rPr lang="zh-CN" altLang="en-US" smtClean="0"/>
              <a:t>2020/6/1</a:t>
            </a:fld>
            <a:endParaRPr lang="zh-CN" altLang="en-US"/>
          </a:p>
        </p:txBody>
      </p:sp>
      <p:sp>
        <p:nvSpPr>
          <p:cNvPr id="5" name="页脚占位符 4">
            <a:extLst>
              <a:ext uri="{FF2B5EF4-FFF2-40B4-BE49-F238E27FC236}">
                <a16:creationId xmlns:a16="http://schemas.microsoft.com/office/drawing/2014/main" id="{328D4CAE-5D3B-4917-9FD3-78A39CF230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93487E-E1E8-442A-9A7B-491C2436D8F4}"/>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3430966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9D65B-3316-4F99-ABEA-C18A51996A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4FD002A-43E7-47E2-A9FC-C8B7C7AA9E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2D7B54E-EBA5-4B5D-8C88-CE022133FFE9}"/>
              </a:ext>
            </a:extLst>
          </p:cNvPr>
          <p:cNvSpPr>
            <a:spLocks noGrp="1"/>
          </p:cNvSpPr>
          <p:nvPr>
            <p:ph type="dt" sz="half" idx="10"/>
          </p:nvPr>
        </p:nvSpPr>
        <p:spPr/>
        <p:txBody>
          <a:bodyPr/>
          <a:lstStyle/>
          <a:p>
            <a:fld id="{B9614994-C529-43AC-BD2C-52D47B0301A5}" type="datetimeFigureOut">
              <a:rPr lang="zh-CN" altLang="en-US" smtClean="0"/>
              <a:t>2020/6/1</a:t>
            </a:fld>
            <a:endParaRPr lang="zh-CN" altLang="en-US"/>
          </a:p>
        </p:txBody>
      </p:sp>
      <p:sp>
        <p:nvSpPr>
          <p:cNvPr id="5" name="页脚占位符 4">
            <a:extLst>
              <a:ext uri="{FF2B5EF4-FFF2-40B4-BE49-F238E27FC236}">
                <a16:creationId xmlns:a16="http://schemas.microsoft.com/office/drawing/2014/main" id="{7F2DBCC4-8386-4E31-B7CA-5A206E862C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79748C-1EDB-4DD8-990F-130B34F89EBC}"/>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2894311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07698-C5AE-4B45-A382-06B0633565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08EF9A-3947-452C-B760-ED3C6B15F21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28E1635-6151-4236-AC10-935E43F2A84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F4D01C4-A00B-4F83-AC3D-3D113B961734}"/>
              </a:ext>
            </a:extLst>
          </p:cNvPr>
          <p:cNvSpPr>
            <a:spLocks noGrp="1"/>
          </p:cNvSpPr>
          <p:nvPr>
            <p:ph type="dt" sz="half" idx="10"/>
          </p:nvPr>
        </p:nvSpPr>
        <p:spPr/>
        <p:txBody>
          <a:bodyPr/>
          <a:lstStyle/>
          <a:p>
            <a:fld id="{B9614994-C529-43AC-BD2C-52D47B0301A5}" type="datetimeFigureOut">
              <a:rPr lang="zh-CN" altLang="en-US" smtClean="0"/>
              <a:t>2020/6/1</a:t>
            </a:fld>
            <a:endParaRPr lang="zh-CN" altLang="en-US"/>
          </a:p>
        </p:txBody>
      </p:sp>
      <p:sp>
        <p:nvSpPr>
          <p:cNvPr id="6" name="页脚占位符 5">
            <a:extLst>
              <a:ext uri="{FF2B5EF4-FFF2-40B4-BE49-F238E27FC236}">
                <a16:creationId xmlns:a16="http://schemas.microsoft.com/office/drawing/2014/main" id="{317D7AB9-8F7D-4A02-B01B-D89A68E074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F84B3CD-2C38-4350-B989-A7F0EE136D9D}"/>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103393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44481-9922-4069-9B99-B0EE038592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58EA81F-A661-4925-BB0D-AE89CF559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5EA6010-CE7D-4003-B591-83346A48FBA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548C265-D79E-4CB5-BB98-D5F5B2341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7BD9FB3-E991-4121-8ADF-BBF40204723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7F3B529-BDBD-4AED-B101-6F2C992402B2}"/>
              </a:ext>
            </a:extLst>
          </p:cNvPr>
          <p:cNvSpPr>
            <a:spLocks noGrp="1"/>
          </p:cNvSpPr>
          <p:nvPr>
            <p:ph type="dt" sz="half" idx="10"/>
          </p:nvPr>
        </p:nvSpPr>
        <p:spPr/>
        <p:txBody>
          <a:bodyPr/>
          <a:lstStyle/>
          <a:p>
            <a:fld id="{B9614994-C529-43AC-BD2C-52D47B0301A5}" type="datetimeFigureOut">
              <a:rPr lang="zh-CN" altLang="en-US" smtClean="0"/>
              <a:t>2020/6/1</a:t>
            </a:fld>
            <a:endParaRPr lang="zh-CN" altLang="en-US"/>
          </a:p>
        </p:txBody>
      </p:sp>
      <p:sp>
        <p:nvSpPr>
          <p:cNvPr id="8" name="页脚占位符 7">
            <a:extLst>
              <a:ext uri="{FF2B5EF4-FFF2-40B4-BE49-F238E27FC236}">
                <a16:creationId xmlns:a16="http://schemas.microsoft.com/office/drawing/2014/main" id="{648AE7E0-D45D-4AF3-A1BB-EEE0F3EEC2B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706322A-02F1-4599-9297-88FDF7221E2C}"/>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3808818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B4331D-1313-41EE-BCD0-32B28857BC4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F293BFC-F9E7-4238-95A1-B0981579CB37}"/>
              </a:ext>
            </a:extLst>
          </p:cNvPr>
          <p:cNvSpPr>
            <a:spLocks noGrp="1"/>
          </p:cNvSpPr>
          <p:nvPr>
            <p:ph type="dt" sz="half" idx="10"/>
          </p:nvPr>
        </p:nvSpPr>
        <p:spPr/>
        <p:txBody>
          <a:bodyPr/>
          <a:lstStyle/>
          <a:p>
            <a:fld id="{B9614994-C529-43AC-BD2C-52D47B0301A5}" type="datetimeFigureOut">
              <a:rPr lang="zh-CN" altLang="en-US" smtClean="0"/>
              <a:t>2020/6/1</a:t>
            </a:fld>
            <a:endParaRPr lang="zh-CN" altLang="en-US"/>
          </a:p>
        </p:txBody>
      </p:sp>
      <p:sp>
        <p:nvSpPr>
          <p:cNvPr id="4" name="页脚占位符 3">
            <a:extLst>
              <a:ext uri="{FF2B5EF4-FFF2-40B4-BE49-F238E27FC236}">
                <a16:creationId xmlns:a16="http://schemas.microsoft.com/office/drawing/2014/main" id="{27A2030F-5A89-4856-BE13-C9A8612CC2D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9F6ADC4-1B43-47FA-AB99-608DD5D7ABC5}"/>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319165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2B8655-EB26-45A6-BB17-2EE9FC0039C2}"/>
              </a:ext>
            </a:extLst>
          </p:cNvPr>
          <p:cNvSpPr>
            <a:spLocks noGrp="1"/>
          </p:cNvSpPr>
          <p:nvPr>
            <p:ph type="dt" sz="half" idx="10"/>
          </p:nvPr>
        </p:nvSpPr>
        <p:spPr/>
        <p:txBody>
          <a:bodyPr/>
          <a:lstStyle/>
          <a:p>
            <a:fld id="{B9614994-C529-43AC-BD2C-52D47B0301A5}" type="datetimeFigureOut">
              <a:rPr lang="zh-CN" altLang="en-US" smtClean="0"/>
              <a:t>2020/6/1</a:t>
            </a:fld>
            <a:endParaRPr lang="zh-CN" altLang="en-US"/>
          </a:p>
        </p:txBody>
      </p:sp>
      <p:sp>
        <p:nvSpPr>
          <p:cNvPr id="3" name="页脚占位符 2">
            <a:extLst>
              <a:ext uri="{FF2B5EF4-FFF2-40B4-BE49-F238E27FC236}">
                <a16:creationId xmlns:a16="http://schemas.microsoft.com/office/drawing/2014/main" id="{49188CB5-4185-49B3-95D4-2BAC6ECB2F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4F1043-7D67-43B4-892E-0ECAD4F86662}"/>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55954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A7201-2F02-46B9-BE47-A7AF2739F03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6E09CBE-F044-4301-B885-197621006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11B92AE-8890-408A-9D81-9C6C8E2C8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BF38867-DD19-403E-AEA0-7B5130714BB0}"/>
              </a:ext>
            </a:extLst>
          </p:cNvPr>
          <p:cNvSpPr>
            <a:spLocks noGrp="1"/>
          </p:cNvSpPr>
          <p:nvPr>
            <p:ph type="dt" sz="half" idx="10"/>
          </p:nvPr>
        </p:nvSpPr>
        <p:spPr/>
        <p:txBody>
          <a:bodyPr/>
          <a:lstStyle/>
          <a:p>
            <a:fld id="{B9614994-C529-43AC-BD2C-52D47B0301A5}" type="datetimeFigureOut">
              <a:rPr lang="zh-CN" altLang="en-US" smtClean="0"/>
              <a:t>2020/6/1</a:t>
            </a:fld>
            <a:endParaRPr lang="zh-CN" altLang="en-US"/>
          </a:p>
        </p:txBody>
      </p:sp>
      <p:sp>
        <p:nvSpPr>
          <p:cNvPr id="6" name="页脚占位符 5">
            <a:extLst>
              <a:ext uri="{FF2B5EF4-FFF2-40B4-BE49-F238E27FC236}">
                <a16:creationId xmlns:a16="http://schemas.microsoft.com/office/drawing/2014/main" id="{F3F78D94-523E-4460-A66D-462FA3FF6A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7C5EE6-C867-4230-A319-ED379A766F77}"/>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268835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A9DF5-68D4-461B-8A10-64637EB8B5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8D8036C-F495-46EA-82CF-AB2103F745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20997-07E7-404D-8A86-63C6CA3DB5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0C93D4E-7114-445A-8412-6321B8AF7BD3}"/>
              </a:ext>
            </a:extLst>
          </p:cNvPr>
          <p:cNvSpPr>
            <a:spLocks noGrp="1"/>
          </p:cNvSpPr>
          <p:nvPr>
            <p:ph type="dt" sz="half" idx="10"/>
          </p:nvPr>
        </p:nvSpPr>
        <p:spPr/>
        <p:txBody>
          <a:bodyPr/>
          <a:lstStyle/>
          <a:p>
            <a:fld id="{B9614994-C529-43AC-BD2C-52D47B0301A5}" type="datetimeFigureOut">
              <a:rPr lang="zh-CN" altLang="en-US" smtClean="0"/>
              <a:t>2020/6/1</a:t>
            </a:fld>
            <a:endParaRPr lang="zh-CN" altLang="en-US"/>
          </a:p>
        </p:txBody>
      </p:sp>
      <p:sp>
        <p:nvSpPr>
          <p:cNvPr id="6" name="页脚占位符 5">
            <a:extLst>
              <a:ext uri="{FF2B5EF4-FFF2-40B4-BE49-F238E27FC236}">
                <a16:creationId xmlns:a16="http://schemas.microsoft.com/office/drawing/2014/main" id="{4CC36E02-C1A2-4C2C-AE41-AB154599C8C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236508D-DBCB-4CEB-8F06-00173BE555D7}"/>
              </a:ext>
            </a:extLst>
          </p:cNvPr>
          <p:cNvSpPr>
            <a:spLocks noGrp="1"/>
          </p:cNvSpPr>
          <p:nvPr>
            <p:ph type="sldNum" sz="quarter" idx="12"/>
          </p:nvPr>
        </p:nvSpPr>
        <p:spPr/>
        <p:txBody>
          <a:body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2075662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267C17D-9FD2-4140-85B6-13B76BDBA0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53EBBF7-392A-4898-8EA3-DC3B838BD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A2B9BA9-623F-4325-A95A-F80D98FF58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614994-C529-43AC-BD2C-52D47B0301A5}" type="datetimeFigureOut">
              <a:rPr lang="zh-CN" altLang="en-US" smtClean="0"/>
              <a:t>2020/6/1</a:t>
            </a:fld>
            <a:endParaRPr lang="zh-CN" altLang="en-US"/>
          </a:p>
        </p:txBody>
      </p:sp>
      <p:sp>
        <p:nvSpPr>
          <p:cNvPr id="5" name="页脚占位符 4">
            <a:extLst>
              <a:ext uri="{FF2B5EF4-FFF2-40B4-BE49-F238E27FC236}">
                <a16:creationId xmlns:a16="http://schemas.microsoft.com/office/drawing/2014/main" id="{742959E2-7A06-40C1-9914-30FD08D78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4234C15-8B00-4100-A8D2-70E50FFF2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98610D-9BA2-4B4B-B92E-38677F2A1BAA}" type="slidenum">
              <a:rPr lang="zh-CN" altLang="en-US" smtClean="0"/>
              <a:t>‹#›</a:t>
            </a:fld>
            <a:endParaRPr lang="zh-CN" altLang="en-US"/>
          </a:p>
        </p:txBody>
      </p:sp>
    </p:spTree>
    <p:extLst>
      <p:ext uri="{BB962C8B-B14F-4D97-AF65-F5344CB8AC3E}">
        <p14:creationId xmlns:p14="http://schemas.microsoft.com/office/powerpoint/2010/main" val="2554537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rendenlake/omniglo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17463"/>
            <a:ext cx="9144000" cy="1059122"/>
          </a:xfrm>
        </p:spPr>
        <p:txBody>
          <a:bodyPr>
            <a:normAutofit/>
          </a:bodyPr>
          <a:lstStyle/>
          <a:p>
            <a:r>
              <a:rPr lang="en-US" altLang="zh-CN" sz="4800" dirty="0">
                <a:latin typeface="Calibri" charset="0"/>
                <a:ea typeface="Calibri" charset="0"/>
                <a:cs typeface="Calibri" charset="0"/>
              </a:rPr>
              <a:t>Research Progress Record</a:t>
            </a:r>
            <a:endParaRPr lang="en-US" sz="4800" dirty="0">
              <a:latin typeface="Calibri" charset="0"/>
              <a:ea typeface="Calibri" charset="0"/>
              <a:cs typeface="Calibri" charset="0"/>
            </a:endParaRPr>
          </a:p>
        </p:txBody>
      </p:sp>
      <p:sp>
        <p:nvSpPr>
          <p:cNvPr id="3" name="Subtitle 2"/>
          <p:cNvSpPr>
            <a:spLocks noGrp="1"/>
          </p:cNvSpPr>
          <p:nvPr>
            <p:ph type="subTitle" idx="1"/>
          </p:nvPr>
        </p:nvSpPr>
        <p:spPr>
          <a:xfrm>
            <a:off x="2431144" y="3922672"/>
            <a:ext cx="7551057" cy="1549215"/>
          </a:xfrm>
        </p:spPr>
        <p:txBody>
          <a:bodyPr>
            <a:noAutofit/>
          </a:bodyPr>
          <a:lstStyle/>
          <a:p>
            <a:r>
              <a:rPr lang="en-US" sz="2000" dirty="0" err="1">
                <a:latin typeface="Calibri" charset="0"/>
                <a:ea typeface="Calibri" charset="0"/>
                <a:cs typeface="Calibri" charset="0"/>
              </a:rPr>
              <a:t>Enmao</a:t>
            </a:r>
            <a:r>
              <a:rPr lang="en-US" sz="2000" dirty="0">
                <a:latin typeface="Calibri" charset="0"/>
                <a:ea typeface="Calibri" charset="0"/>
                <a:cs typeface="Calibri" charset="0"/>
              </a:rPr>
              <a:t> </a:t>
            </a:r>
            <a:r>
              <a:rPr lang="en-US" sz="2000" dirty="0" err="1">
                <a:latin typeface="Calibri" charset="0"/>
                <a:ea typeface="Calibri" charset="0"/>
                <a:cs typeface="Calibri" charset="0"/>
              </a:rPr>
              <a:t>Diao</a:t>
            </a:r>
            <a:endParaRPr lang="en-US" sz="2000" dirty="0">
              <a:latin typeface="Calibri" charset="0"/>
              <a:ea typeface="Calibri" charset="0"/>
              <a:cs typeface="Calibri" charset="0"/>
            </a:endParaRPr>
          </a:p>
          <a:p>
            <a:r>
              <a:rPr lang="en-US" sz="2000" dirty="0">
                <a:latin typeface="Calibri" charset="0"/>
                <a:ea typeface="Calibri" charset="0"/>
                <a:cs typeface="Calibri" charset="0"/>
              </a:rPr>
              <a:t>M</a:t>
            </a:r>
            <a:r>
              <a:rPr lang="en-US" altLang="zh-CN" sz="2000" dirty="0">
                <a:latin typeface="Calibri" charset="0"/>
                <a:ea typeface="Calibri" charset="0"/>
                <a:cs typeface="Calibri" charset="0"/>
              </a:rPr>
              <a:t>ay 14, 2020</a:t>
            </a:r>
            <a:endParaRPr lang="en-US" sz="2000" dirty="0">
              <a:latin typeface="Calibri" charset="0"/>
              <a:ea typeface="Calibri" charset="0"/>
              <a:cs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54" y="115451"/>
            <a:ext cx="1492500" cy="1492500"/>
          </a:xfrm>
          <a:prstGeom prst="rect">
            <a:avLst/>
          </a:prstGeom>
        </p:spPr>
      </p:pic>
    </p:spTree>
    <p:extLst>
      <p:ext uri="{BB962C8B-B14F-4D97-AF65-F5344CB8AC3E}">
        <p14:creationId xmlns:p14="http://schemas.microsoft.com/office/powerpoint/2010/main" val="1029193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Quantitative Result </a:t>
            </a:r>
          </a:p>
          <a:p>
            <a:pPr lvl="1"/>
            <a:r>
              <a:rPr lang="en-US" altLang="zh-CN" dirty="0" err="1"/>
              <a:t>Omniglot</a:t>
            </a:r>
            <a:endParaRPr lang="en-US" altLang="zh-CN" dirty="0"/>
          </a:p>
        </p:txBody>
      </p:sp>
      <p:graphicFrame>
        <p:nvGraphicFramePr>
          <p:cNvPr id="4" name="表格 4">
            <a:extLst>
              <a:ext uri="{FF2B5EF4-FFF2-40B4-BE49-F238E27FC236}">
                <a16:creationId xmlns:a16="http://schemas.microsoft.com/office/drawing/2014/main" id="{E2E2EB75-EC56-45B1-AC68-0CF8E4DEC067}"/>
              </a:ext>
            </a:extLst>
          </p:cNvPr>
          <p:cNvGraphicFramePr>
            <a:graphicFrameLocks noGrp="1"/>
          </p:cNvGraphicFramePr>
          <p:nvPr>
            <p:extLst>
              <p:ext uri="{D42A27DB-BD31-4B8C-83A1-F6EECF244321}">
                <p14:modId xmlns:p14="http://schemas.microsoft.com/office/powerpoint/2010/main" val="356347857"/>
              </p:ext>
            </p:extLst>
          </p:nvPr>
        </p:nvGraphicFramePr>
        <p:xfrm>
          <a:off x="1874555" y="2881169"/>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36554069"/>
                    </a:ext>
                  </a:extLst>
                </a:gridCol>
                <a:gridCol w="4064000">
                  <a:extLst>
                    <a:ext uri="{9D8B030D-6E8A-4147-A177-3AD203B41FA5}">
                      <a16:colId xmlns:a16="http://schemas.microsoft.com/office/drawing/2014/main" val="62189961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Model</a:t>
                      </a:r>
                      <a:endParaRPr lang="en-US" altLang="zh-CN" dirty="0"/>
                    </a:p>
                  </a:txBody>
                  <a:tcPr/>
                </a:tc>
                <a:tc>
                  <a:txBody>
                    <a:bodyPr/>
                    <a:lstStyle/>
                    <a:p>
                      <a:pPr algn="ctr"/>
                      <a:r>
                        <a:rPr lang="en-US" altLang="zh-CN" dirty="0"/>
                        <a:t>Inception Score</a:t>
                      </a:r>
                      <a:endParaRPr lang="zh-CN" altLang="en-US" dirty="0"/>
                    </a:p>
                  </a:txBody>
                  <a:tcPr/>
                </a:tc>
                <a:extLst>
                  <a:ext uri="{0D108BD9-81ED-4DB2-BD59-A6C34878D82A}">
                    <a16:rowId xmlns:a16="http://schemas.microsoft.com/office/drawing/2014/main" val="2870705807"/>
                  </a:ext>
                </a:extLst>
              </a:tr>
              <a:tr h="370840">
                <a:tc>
                  <a:txBody>
                    <a:bodyPr/>
                    <a:lstStyle/>
                    <a:p>
                      <a:pPr algn="ctr"/>
                      <a:r>
                        <a:rPr lang="en-US" altLang="zh-CN" dirty="0"/>
                        <a:t>MCVAE</a:t>
                      </a:r>
                      <a:endParaRPr lang="zh-CN" altLang="en-US" dirty="0"/>
                    </a:p>
                  </a:txBody>
                  <a:tcPr/>
                </a:tc>
                <a:tc>
                  <a:txBody>
                    <a:bodyPr/>
                    <a:lstStyle/>
                    <a:p>
                      <a:pPr algn="ctr"/>
                      <a:r>
                        <a:rPr lang="en-US" altLang="zh-CN" dirty="0"/>
                        <a:t>597</a:t>
                      </a:r>
                      <a:endParaRPr lang="zh-CN" altLang="en-US" dirty="0"/>
                    </a:p>
                  </a:txBody>
                  <a:tcPr/>
                </a:tc>
                <a:extLst>
                  <a:ext uri="{0D108BD9-81ED-4DB2-BD59-A6C34878D82A}">
                    <a16:rowId xmlns:a16="http://schemas.microsoft.com/office/drawing/2014/main" val="4074007081"/>
                  </a:ext>
                </a:extLst>
              </a:tr>
              <a:tr h="370840">
                <a:tc>
                  <a:txBody>
                    <a:bodyPr/>
                    <a:lstStyle/>
                    <a:p>
                      <a:pPr algn="ctr"/>
                      <a:r>
                        <a:rPr lang="en-US" altLang="zh-CN" dirty="0"/>
                        <a:t>CVAE</a:t>
                      </a:r>
                      <a:endParaRPr lang="zh-CN" altLang="en-US" dirty="0"/>
                    </a:p>
                  </a:txBody>
                  <a:tcPr/>
                </a:tc>
                <a:tc>
                  <a:txBody>
                    <a:bodyPr/>
                    <a:lstStyle/>
                    <a:p>
                      <a:pPr algn="ctr"/>
                      <a:r>
                        <a:rPr lang="en-US" altLang="zh-CN" dirty="0"/>
                        <a:t>160</a:t>
                      </a:r>
                      <a:endParaRPr lang="zh-CN" altLang="en-US" dirty="0"/>
                    </a:p>
                  </a:txBody>
                  <a:tcPr/>
                </a:tc>
                <a:extLst>
                  <a:ext uri="{0D108BD9-81ED-4DB2-BD59-A6C34878D82A}">
                    <a16:rowId xmlns:a16="http://schemas.microsoft.com/office/drawing/2014/main" val="2838174964"/>
                  </a:ext>
                </a:extLst>
              </a:tr>
              <a:tr h="370840">
                <a:tc>
                  <a:txBody>
                    <a:bodyPr/>
                    <a:lstStyle/>
                    <a:p>
                      <a:pPr algn="ctr"/>
                      <a:r>
                        <a:rPr lang="en-US" altLang="zh-CN" dirty="0" err="1"/>
                        <a:t>MCPixelCNN</a:t>
                      </a:r>
                      <a:endParaRPr lang="zh-CN" altLang="en-US" dirty="0"/>
                    </a:p>
                  </a:txBody>
                  <a:tcPr/>
                </a:tc>
                <a:tc>
                  <a:txBody>
                    <a:bodyPr/>
                    <a:lstStyle/>
                    <a:p>
                      <a:pPr algn="ctr"/>
                      <a:r>
                        <a:rPr lang="en-US" altLang="zh-CN" dirty="0"/>
                        <a:t>523</a:t>
                      </a:r>
                      <a:endParaRPr lang="zh-CN" altLang="en-US" dirty="0"/>
                    </a:p>
                  </a:txBody>
                  <a:tcPr/>
                </a:tc>
                <a:extLst>
                  <a:ext uri="{0D108BD9-81ED-4DB2-BD59-A6C34878D82A}">
                    <a16:rowId xmlns:a16="http://schemas.microsoft.com/office/drawing/2014/main" val="2956098535"/>
                  </a:ext>
                </a:extLst>
              </a:tr>
              <a:tr h="370840">
                <a:tc>
                  <a:txBody>
                    <a:bodyPr/>
                    <a:lstStyle/>
                    <a:p>
                      <a:pPr algn="ctr"/>
                      <a:r>
                        <a:rPr lang="en-US" altLang="zh-CN" dirty="0" err="1"/>
                        <a:t>CPixelCNN</a:t>
                      </a:r>
                      <a:endParaRPr lang="zh-CN" altLang="en-US" dirty="0"/>
                    </a:p>
                  </a:txBody>
                  <a:tcPr/>
                </a:tc>
                <a:tc>
                  <a:txBody>
                    <a:bodyPr/>
                    <a:lstStyle/>
                    <a:p>
                      <a:pPr algn="ctr"/>
                      <a:r>
                        <a:rPr lang="en-US" altLang="zh-CN" dirty="0"/>
                        <a:t>570</a:t>
                      </a:r>
                      <a:endParaRPr lang="zh-CN" altLang="en-US" dirty="0"/>
                    </a:p>
                  </a:txBody>
                  <a:tcPr/>
                </a:tc>
                <a:extLst>
                  <a:ext uri="{0D108BD9-81ED-4DB2-BD59-A6C34878D82A}">
                    <a16:rowId xmlns:a16="http://schemas.microsoft.com/office/drawing/2014/main" val="3098284590"/>
                  </a:ext>
                </a:extLst>
              </a:tr>
              <a:tr h="370840">
                <a:tc>
                  <a:txBody>
                    <a:bodyPr/>
                    <a:lstStyle/>
                    <a:p>
                      <a:pPr algn="ctr"/>
                      <a:r>
                        <a:rPr lang="en-US" altLang="zh-CN" dirty="0"/>
                        <a:t>MCGAN</a:t>
                      </a:r>
                      <a:endParaRPr lang="zh-CN" altLang="en-US" dirty="0"/>
                    </a:p>
                  </a:txBody>
                  <a:tcPr/>
                </a:tc>
                <a:tc>
                  <a:txBody>
                    <a:bodyPr/>
                    <a:lstStyle/>
                    <a:p>
                      <a:pPr algn="ctr"/>
                      <a:r>
                        <a:rPr lang="en-US" altLang="zh-CN" dirty="0"/>
                        <a:t>792</a:t>
                      </a:r>
                      <a:endParaRPr lang="zh-CN" altLang="en-US" dirty="0"/>
                    </a:p>
                  </a:txBody>
                  <a:tcPr/>
                </a:tc>
                <a:extLst>
                  <a:ext uri="{0D108BD9-81ED-4DB2-BD59-A6C34878D82A}">
                    <a16:rowId xmlns:a16="http://schemas.microsoft.com/office/drawing/2014/main" val="478828716"/>
                  </a:ext>
                </a:extLst>
              </a:tr>
              <a:tr h="370840">
                <a:tc>
                  <a:txBody>
                    <a:bodyPr/>
                    <a:lstStyle/>
                    <a:p>
                      <a:pPr algn="ctr"/>
                      <a:r>
                        <a:rPr lang="en-US" altLang="zh-CN" dirty="0"/>
                        <a:t>CGAN</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304</a:t>
                      </a:r>
                      <a:endParaRPr lang="zh-CN" altLang="en-US" dirty="0"/>
                    </a:p>
                  </a:txBody>
                  <a:tcPr/>
                </a:tc>
                <a:extLst>
                  <a:ext uri="{0D108BD9-81ED-4DB2-BD59-A6C34878D82A}">
                    <a16:rowId xmlns:a16="http://schemas.microsoft.com/office/drawing/2014/main" val="3719453779"/>
                  </a:ext>
                </a:extLst>
              </a:tr>
            </a:tbl>
          </a:graphicData>
        </a:graphic>
      </p:graphicFrame>
    </p:spTree>
    <p:extLst>
      <p:ext uri="{BB962C8B-B14F-4D97-AF65-F5344CB8AC3E}">
        <p14:creationId xmlns:p14="http://schemas.microsoft.com/office/powerpoint/2010/main" val="2697300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5542767" y="2292263"/>
            <a:ext cx="1198894" cy="369332"/>
          </a:xfrm>
          <a:prstGeom prst="rect">
            <a:avLst/>
          </a:prstGeom>
          <a:noFill/>
        </p:spPr>
        <p:txBody>
          <a:bodyPr wrap="square" rtlCol="0">
            <a:spAutoFit/>
          </a:bodyPr>
          <a:lstStyle/>
          <a:p>
            <a:r>
              <a:rPr lang="en-US" altLang="zh-CN" dirty="0"/>
              <a:t>MCVAE</a:t>
            </a:r>
            <a:endParaRPr lang="zh-CN" altLang="en-US" dirty="0"/>
          </a:p>
        </p:txBody>
      </p:sp>
      <p:sp>
        <p:nvSpPr>
          <p:cNvPr id="11" name="文本框 10">
            <a:extLst>
              <a:ext uri="{FF2B5EF4-FFF2-40B4-BE49-F238E27FC236}">
                <a16:creationId xmlns:a16="http://schemas.microsoft.com/office/drawing/2014/main" id="{5F9D9943-3822-404C-BDB0-EFD3EA218BF8}"/>
              </a:ext>
            </a:extLst>
          </p:cNvPr>
          <p:cNvSpPr txBox="1"/>
          <p:nvPr/>
        </p:nvSpPr>
        <p:spPr>
          <a:xfrm>
            <a:off x="5594698" y="4987447"/>
            <a:ext cx="1198894" cy="369332"/>
          </a:xfrm>
          <a:prstGeom prst="rect">
            <a:avLst/>
          </a:prstGeom>
          <a:noFill/>
        </p:spPr>
        <p:txBody>
          <a:bodyPr wrap="square" rtlCol="0">
            <a:spAutoFit/>
          </a:bodyPr>
          <a:lstStyle/>
          <a:p>
            <a:r>
              <a:rPr lang="en-US" altLang="zh-CN" dirty="0"/>
              <a:t>CVAE</a:t>
            </a:r>
            <a:endParaRPr lang="zh-CN" altLang="en-US" dirty="0"/>
          </a:p>
        </p:txBody>
      </p:sp>
      <p:pic>
        <p:nvPicPr>
          <p:cNvPr id="13" name="图片 12">
            <a:extLst>
              <a:ext uri="{FF2B5EF4-FFF2-40B4-BE49-F238E27FC236}">
                <a16:creationId xmlns:a16="http://schemas.microsoft.com/office/drawing/2014/main" id="{6B50772E-24D1-43D4-A480-315DA7441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4630"/>
            <a:ext cx="12169207" cy="1223360"/>
          </a:xfrm>
          <a:prstGeom prst="rect">
            <a:avLst/>
          </a:prstGeom>
        </p:spPr>
      </p:pic>
      <p:pic>
        <p:nvPicPr>
          <p:cNvPr id="15" name="图片 14">
            <a:extLst>
              <a:ext uri="{FF2B5EF4-FFF2-40B4-BE49-F238E27FC236}">
                <a16:creationId xmlns:a16="http://schemas.microsoft.com/office/drawing/2014/main" id="{0ADAF93C-5D6F-4F8D-B739-36F6F1690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36095"/>
            <a:ext cx="12192000" cy="1225651"/>
          </a:xfrm>
          <a:prstGeom prst="rect">
            <a:avLst/>
          </a:prstGeom>
        </p:spPr>
      </p:pic>
    </p:spTree>
    <p:extLst>
      <p:ext uri="{BB962C8B-B14F-4D97-AF65-F5344CB8AC3E}">
        <p14:creationId xmlns:p14="http://schemas.microsoft.com/office/powerpoint/2010/main" val="4255715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5194125" y="5057651"/>
            <a:ext cx="1465545" cy="369332"/>
          </a:xfrm>
          <a:prstGeom prst="rect">
            <a:avLst/>
          </a:prstGeom>
          <a:noFill/>
        </p:spPr>
        <p:txBody>
          <a:bodyPr wrap="square" rtlCol="0">
            <a:spAutoFit/>
          </a:bodyPr>
          <a:lstStyle/>
          <a:p>
            <a:r>
              <a:rPr lang="en-US" altLang="zh-CN" dirty="0" err="1"/>
              <a:t>CPixelCNN</a:t>
            </a:r>
            <a:endParaRPr lang="zh-CN" altLang="en-US" dirty="0"/>
          </a:p>
        </p:txBody>
      </p:sp>
      <p:sp>
        <p:nvSpPr>
          <p:cNvPr id="8" name="文本框 7">
            <a:extLst>
              <a:ext uri="{FF2B5EF4-FFF2-40B4-BE49-F238E27FC236}">
                <a16:creationId xmlns:a16="http://schemas.microsoft.com/office/drawing/2014/main" id="{9F23963D-96C2-46CD-8678-9F2AB3D685F5}"/>
              </a:ext>
            </a:extLst>
          </p:cNvPr>
          <p:cNvSpPr txBox="1"/>
          <p:nvPr/>
        </p:nvSpPr>
        <p:spPr>
          <a:xfrm>
            <a:off x="5194124" y="2521848"/>
            <a:ext cx="1465545" cy="369332"/>
          </a:xfrm>
          <a:prstGeom prst="rect">
            <a:avLst/>
          </a:prstGeom>
          <a:noFill/>
        </p:spPr>
        <p:txBody>
          <a:bodyPr wrap="square" rtlCol="0">
            <a:spAutoFit/>
          </a:bodyPr>
          <a:lstStyle/>
          <a:p>
            <a:r>
              <a:rPr lang="en-US" altLang="zh-CN" dirty="0" err="1"/>
              <a:t>MCPixelCNN</a:t>
            </a:r>
            <a:endParaRPr lang="zh-CN" altLang="en-US" dirty="0"/>
          </a:p>
        </p:txBody>
      </p:sp>
      <p:pic>
        <p:nvPicPr>
          <p:cNvPr id="6" name="图片 5">
            <a:extLst>
              <a:ext uri="{FF2B5EF4-FFF2-40B4-BE49-F238E27FC236}">
                <a16:creationId xmlns:a16="http://schemas.microsoft.com/office/drawing/2014/main" id="{73CA1835-CFB8-4C33-A9EC-29C3E15A2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77049"/>
            <a:ext cx="12192000" cy="1225651"/>
          </a:xfrm>
          <a:prstGeom prst="rect">
            <a:avLst/>
          </a:prstGeom>
        </p:spPr>
      </p:pic>
      <p:pic>
        <p:nvPicPr>
          <p:cNvPr id="11" name="图片 10">
            <a:extLst>
              <a:ext uri="{FF2B5EF4-FFF2-40B4-BE49-F238E27FC236}">
                <a16:creationId xmlns:a16="http://schemas.microsoft.com/office/drawing/2014/main" id="{14800EF2-4A3B-4926-9149-8BBA542A6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71043"/>
            <a:ext cx="12192000" cy="1225651"/>
          </a:xfrm>
          <a:prstGeom prst="rect">
            <a:avLst/>
          </a:prstGeom>
        </p:spPr>
      </p:pic>
    </p:spTree>
    <p:extLst>
      <p:ext uri="{BB962C8B-B14F-4D97-AF65-F5344CB8AC3E}">
        <p14:creationId xmlns:p14="http://schemas.microsoft.com/office/powerpoint/2010/main" val="1294516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5682640" y="5107717"/>
            <a:ext cx="1465545" cy="369332"/>
          </a:xfrm>
          <a:prstGeom prst="rect">
            <a:avLst/>
          </a:prstGeom>
          <a:noFill/>
        </p:spPr>
        <p:txBody>
          <a:bodyPr wrap="square" rtlCol="0">
            <a:spAutoFit/>
          </a:bodyPr>
          <a:lstStyle/>
          <a:p>
            <a:r>
              <a:rPr lang="en-US" altLang="zh-CN" dirty="0"/>
              <a:t>CGAN</a:t>
            </a:r>
            <a:endParaRPr lang="zh-CN" altLang="en-US" dirty="0"/>
          </a:p>
        </p:txBody>
      </p:sp>
      <p:sp>
        <p:nvSpPr>
          <p:cNvPr id="8" name="文本框 7">
            <a:extLst>
              <a:ext uri="{FF2B5EF4-FFF2-40B4-BE49-F238E27FC236}">
                <a16:creationId xmlns:a16="http://schemas.microsoft.com/office/drawing/2014/main" id="{9F23963D-96C2-46CD-8678-9F2AB3D685F5}"/>
              </a:ext>
            </a:extLst>
          </p:cNvPr>
          <p:cNvSpPr txBox="1"/>
          <p:nvPr/>
        </p:nvSpPr>
        <p:spPr>
          <a:xfrm>
            <a:off x="5494749" y="2521848"/>
            <a:ext cx="1465545" cy="369332"/>
          </a:xfrm>
          <a:prstGeom prst="rect">
            <a:avLst/>
          </a:prstGeom>
          <a:noFill/>
        </p:spPr>
        <p:txBody>
          <a:bodyPr wrap="square" rtlCol="0">
            <a:spAutoFit/>
          </a:bodyPr>
          <a:lstStyle/>
          <a:p>
            <a:r>
              <a:rPr lang="en-US" altLang="zh-CN" dirty="0"/>
              <a:t>MCGAN</a:t>
            </a:r>
            <a:endParaRPr lang="zh-CN" altLang="en-US" dirty="0"/>
          </a:p>
        </p:txBody>
      </p:sp>
      <p:pic>
        <p:nvPicPr>
          <p:cNvPr id="5" name="图片 4">
            <a:extLst>
              <a:ext uri="{FF2B5EF4-FFF2-40B4-BE49-F238E27FC236}">
                <a16:creationId xmlns:a16="http://schemas.microsoft.com/office/drawing/2014/main" id="{7F7F3E64-469D-4226-9D7B-452A196AA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22464"/>
            <a:ext cx="12192001" cy="1225651"/>
          </a:xfrm>
          <a:prstGeom prst="rect">
            <a:avLst/>
          </a:prstGeom>
        </p:spPr>
      </p:pic>
      <p:pic>
        <p:nvPicPr>
          <p:cNvPr id="9" name="图片 8">
            <a:extLst>
              <a:ext uri="{FF2B5EF4-FFF2-40B4-BE49-F238E27FC236}">
                <a16:creationId xmlns:a16="http://schemas.microsoft.com/office/drawing/2014/main" id="{8E2F8EC3-8AEB-443C-A7A4-6FB37095E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4346"/>
            <a:ext cx="12192000" cy="1225651"/>
          </a:xfrm>
          <a:prstGeom prst="rect">
            <a:avLst/>
          </a:prstGeom>
        </p:spPr>
      </p:pic>
    </p:spTree>
    <p:extLst>
      <p:ext uri="{BB962C8B-B14F-4D97-AF65-F5344CB8AC3E}">
        <p14:creationId xmlns:p14="http://schemas.microsoft.com/office/powerpoint/2010/main" val="2849546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Discussion</a:t>
            </a:r>
          </a:p>
          <a:p>
            <a:pPr lvl="1"/>
            <a:r>
              <a:rPr lang="en-US" altLang="zh-CN" dirty="0"/>
              <a:t>VAE, </a:t>
            </a:r>
            <a:r>
              <a:rPr lang="en-US" altLang="zh-CN" dirty="0" err="1"/>
              <a:t>PixelCNN</a:t>
            </a:r>
            <a:r>
              <a:rPr lang="en-US" altLang="zh-CN" dirty="0"/>
              <a:t>, and GAN works fine now</a:t>
            </a:r>
          </a:p>
          <a:p>
            <a:pPr lvl="1"/>
            <a:endParaRPr lang="en-US" altLang="zh-CN" dirty="0"/>
          </a:p>
          <a:p>
            <a:pPr lvl="1"/>
            <a:r>
              <a:rPr lang="en-US" altLang="zh-CN" dirty="0"/>
              <a:t>MC generative models is inferior to conditional generative models when the number of modes is small but superior to it when the number of modes is large</a:t>
            </a:r>
          </a:p>
          <a:p>
            <a:pPr lvl="1"/>
            <a:endParaRPr lang="en-US" altLang="zh-CN" dirty="0"/>
          </a:p>
          <a:p>
            <a:pPr lvl="1"/>
            <a:r>
              <a:rPr lang="en-US" altLang="zh-CN" dirty="0"/>
              <a:t>When given enough parameters for modeling class-conditional labels like in </a:t>
            </a:r>
            <a:r>
              <a:rPr lang="en-US" altLang="zh-CN" dirty="0" err="1"/>
              <a:t>PixelCNN</a:t>
            </a:r>
            <a:r>
              <a:rPr lang="en-US" altLang="zh-CN" dirty="0"/>
              <a:t>, conditional models may still achieve comparable performance but it is controversial to discuss where and how many parameters that is needed.</a:t>
            </a:r>
          </a:p>
          <a:p>
            <a:pPr lvl="1"/>
            <a:endParaRPr lang="en-US" altLang="zh-CN" dirty="0"/>
          </a:p>
        </p:txBody>
      </p:sp>
    </p:spTree>
    <p:extLst>
      <p:ext uri="{BB962C8B-B14F-4D97-AF65-F5344CB8AC3E}">
        <p14:creationId xmlns:p14="http://schemas.microsoft.com/office/powerpoint/2010/main" val="1543840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Create new model by changing embeddings for conditional models and multimodal controlled models</a:t>
            </a:r>
          </a:p>
          <a:p>
            <a:pPr lvl="1"/>
            <a:r>
              <a:rPr lang="en-US" altLang="zh-CN" dirty="0"/>
              <a:t>For conditional models we use convex combinations to create new embeddings </a:t>
            </a:r>
            <a:r>
              <a:rPr lang="en-US" altLang="zh-CN" b="1" dirty="0"/>
              <a:t>E </a:t>
            </a:r>
            <a:r>
              <a:rPr lang="en-US" altLang="zh-CN" dirty="0"/>
              <a:t>(</a:t>
            </a:r>
            <a:r>
              <a:rPr lang="en-US" altLang="zh-CN" dirty="0" err="1"/>
              <a:t>CxD</a:t>
            </a:r>
            <a:r>
              <a:rPr lang="en-US" altLang="zh-CN" dirty="0"/>
              <a:t>)</a:t>
            </a:r>
          </a:p>
          <a:p>
            <a:pPr lvl="2"/>
            <a:r>
              <a:rPr lang="en-US" altLang="zh-CN" dirty="0"/>
              <a:t>We set a Dirichlet distribution of size C with equal concentration by default. Then sample C’ times to get a </a:t>
            </a:r>
            <a:r>
              <a:rPr lang="en-US" altLang="zh-CN" dirty="0" err="1"/>
              <a:t>C’xC</a:t>
            </a:r>
            <a:r>
              <a:rPr lang="en-US" altLang="zh-CN" dirty="0"/>
              <a:t> matrix </a:t>
            </a:r>
            <a:r>
              <a:rPr lang="en-US" altLang="zh-CN" b="1" dirty="0"/>
              <a:t>K </a:t>
            </a:r>
            <a:r>
              <a:rPr lang="en-US" altLang="zh-CN" dirty="0"/>
              <a:t>where each row sums to 1. The new embedding </a:t>
            </a:r>
            <a:r>
              <a:rPr lang="en-US" altLang="zh-CN" b="1" dirty="0"/>
              <a:t>E</a:t>
            </a:r>
            <a:r>
              <a:rPr lang="zh-CN" altLang="en-US" b="1" dirty="0"/>
              <a:t>’ </a:t>
            </a:r>
            <a:r>
              <a:rPr lang="en-US" altLang="zh-CN" b="1" dirty="0"/>
              <a:t>= KE</a:t>
            </a:r>
          </a:p>
          <a:p>
            <a:pPr lvl="1"/>
            <a:endParaRPr lang="en-US" altLang="zh-CN" b="1" dirty="0"/>
          </a:p>
          <a:p>
            <a:pPr lvl="1"/>
            <a:r>
              <a:rPr lang="en-US" altLang="zh-CN" dirty="0"/>
              <a:t>For multimodal controlled models</a:t>
            </a:r>
          </a:p>
          <a:p>
            <a:pPr lvl="2"/>
            <a:r>
              <a:rPr lang="en-US" altLang="zh-CN" dirty="0"/>
              <a:t>Randomly re-initialized codebook</a:t>
            </a:r>
          </a:p>
          <a:p>
            <a:pPr lvl="2"/>
            <a:r>
              <a:rPr lang="en-US" altLang="zh-CN" dirty="0"/>
              <a:t>Genetic idea: single-point or uniform crossover with mutation</a:t>
            </a:r>
          </a:p>
          <a:p>
            <a:pPr lvl="3"/>
            <a:r>
              <a:rPr lang="en-US" altLang="zh-CN" dirty="0"/>
              <a:t>Randomly select two parents</a:t>
            </a:r>
          </a:p>
          <a:p>
            <a:pPr lvl="3"/>
            <a:r>
              <a:rPr lang="en-US" altLang="zh-CN" dirty="0"/>
              <a:t>Then use single-point or uniform crossover to create children</a:t>
            </a:r>
          </a:p>
          <a:p>
            <a:pPr lvl="3"/>
            <a:r>
              <a:rPr lang="en-US" altLang="zh-CN" dirty="0"/>
              <a:t>Mutate code with probability 1/D</a:t>
            </a:r>
          </a:p>
          <a:p>
            <a:pPr lvl="2"/>
            <a:r>
              <a:rPr lang="en-US" altLang="zh-CN" dirty="0"/>
              <a:t>Lack quantitative way of evaluating results</a:t>
            </a:r>
          </a:p>
          <a:p>
            <a:pPr lvl="2"/>
            <a:endParaRPr lang="en-US" altLang="zh-CN" dirty="0"/>
          </a:p>
          <a:p>
            <a:pPr lvl="1"/>
            <a:endParaRPr lang="en-US" altLang="zh-CN" dirty="0"/>
          </a:p>
          <a:p>
            <a:pPr lvl="2"/>
            <a:endParaRPr lang="en-US" altLang="zh-CN" dirty="0"/>
          </a:p>
          <a:p>
            <a:pPr lvl="1"/>
            <a:endParaRPr lang="en-US" altLang="zh-CN" dirty="0"/>
          </a:p>
        </p:txBody>
      </p:sp>
    </p:spTree>
    <p:extLst>
      <p:ext uri="{BB962C8B-B14F-4D97-AF65-F5344CB8AC3E}">
        <p14:creationId xmlns:p14="http://schemas.microsoft.com/office/powerpoint/2010/main" val="4153247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5542767" y="2292263"/>
            <a:ext cx="1198894" cy="369332"/>
          </a:xfrm>
          <a:prstGeom prst="rect">
            <a:avLst/>
          </a:prstGeom>
          <a:noFill/>
        </p:spPr>
        <p:txBody>
          <a:bodyPr wrap="square" rtlCol="0">
            <a:spAutoFit/>
          </a:bodyPr>
          <a:lstStyle/>
          <a:p>
            <a:r>
              <a:rPr lang="en-US" altLang="zh-CN" dirty="0"/>
              <a:t>MCVAE</a:t>
            </a:r>
            <a:endParaRPr lang="zh-CN" altLang="en-US" dirty="0"/>
          </a:p>
        </p:txBody>
      </p:sp>
      <p:sp>
        <p:nvSpPr>
          <p:cNvPr id="11" name="文本框 10">
            <a:extLst>
              <a:ext uri="{FF2B5EF4-FFF2-40B4-BE49-F238E27FC236}">
                <a16:creationId xmlns:a16="http://schemas.microsoft.com/office/drawing/2014/main" id="{5F9D9943-3822-404C-BDB0-EFD3EA218BF8}"/>
              </a:ext>
            </a:extLst>
          </p:cNvPr>
          <p:cNvSpPr txBox="1"/>
          <p:nvPr/>
        </p:nvSpPr>
        <p:spPr>
          <a:xfrm>
            <a:off x="5594698" y="4987447"/>
            <a:ext cx="1198894" cy="369332"/>
          </a:xfrm>
          <a:prstGeom prst="rect">
            <a:avLst/>
          </a:prstGeom>
          <a:noFill/>
        </p:spPr>
        <p:txBody>
          <a:bodyPr wrap="square" rtlCol="0">
            <a:spAutoFit/>
          </a:bodyPr>
          <a:lstStyle/>
          <a:p>
            <a:r>
              <a:rPr lang="en-US" altLang="zh-CN" dirty="0"/>
              <a:t>CVAE</a:t>
            </a:r>
            <a:endParaRPr lang="zh-CN" altLang="en-US" dirty="0"/>
          </a:p>
        </p:txBody>
      </p:sp>
      <p:pic>
        <p:nvPicPr>
          <p:cNvPr id="5" name="图片 4">
            <a:extLst>
              <a:ext uri="{FF2B5EF4-FFF2-40B4-BE49-F238E27FC236}">
                <a16:creationId xmlns:a16="http://schemas.microsoft.com/office/drawing/2014/main" id="{8B445F47-B195-44E0-9169-5C5EE52E7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29159"/>
            <a:ext cx="12192000" cy="1225651"/>
          </a:xfrm>
          <a:prstGeom prst="rect">
            <a:avLst/>
          </a:prstGeom>
        </p:spPr>
      </p:pic>
      <p:pic>
        <p:nvPicPr>
          <p:cNvPr id="7" name="图片 6">
            <a:extLst>
              <a:ext uri="{FF2B5EF4-FFF2-40B4-BE49-F238E27FC236}">
                <a16:creationId xmlns:a16="http://schemas.microsoft.com/office/drawing/2014/main" id="{D3A04EC9-F98F-4E0A-AAD9-FB03AA94F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16174"/>
            <a:ext cx="12191993" cy="1225651"/>
          </a:xfrm>
          <a:prstGeom prst="rect">
            <a:avLst/>
          </a:prstGeom>
        </p:spPr>
      </p:pic>
    </p:spTree>
    <p:extLst>
      <p:ext uri="{BB962C8B-B14F-4D97-AF65-F5344CB8AC3E}">
        <p14:creationId xmlns:p14="http://schemas.microsoft.com/office/powerpoint/2010/main" val="1895193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5194125" y="5057651"/>
            <a:ext cx="1465545" cy="369332"/>
          </a:xfrm>
          <a:prstGeom prst="rect">
            <a:avLst/>
          </a:prstGeom>
          <a:noFill/>
        </p:spPr>
        <p:txBody>
          <a:bodyPr wrap="square" rtlCol="0">
            <a:spAutoFit/>
          </a:bodyPr>
          <a:lstStyle/>
          <a:p>
            <a:r>
              <a:rPr lang="en-US" altLang="zh-CN" dirty="0" err="1"/>
              <a:t>CPixelCNN</a:t>
            </a:r>
            <a:endParaRPr lang="zh-CN" altLang="en-US" dirty="0"/>
          </a:p>
        </p:txBody>
      </p:sp>
      <p:sp>
        <p:nvSpPr>
          <p:cNvPr id="8" name="文本框 7">
            <a:extLst>
              <a:ext uri="{FF2B5EF4-FFF2-40B4-BE49-F238E27FC236}">
                <a16:creationId xmlns:a16="http://schemas.microsoft.com/office/drawing/2014/main" id="{9F23963D-96C2-46CD-8678-9F2AB3D685F5}"/>
              </a:ext>
            </a:extLst>
          </p:cNvPr>
          <p:cNvSpPr txBox="1"/>
          <p:nvPr/>
        </p:nvSpPr>
        <p:spPr>
          <a:xfrm>
            <a:off x="5194124" y="2521848"/>
            <a:ext cx="1465545" cy="369332"/>
          </a:xfrm>
          <a:prstGeom prst="rect">
            <a:avLst/>
          </a:prstGeom>
          <a:noFill/>
        </p:spPr>
        <p:txBody>
          <a:bodyPr wrap="square" rtlCol="0">
            <a:spAutoFit/>
          </a:bodyPr>
          <a:lstStyle/>
          <a:p>
            <a:r>
              <a:rPr lang="en-US" altLang="zh-CN" dirty="0" err="1"/>
              <a:t>MCPixelCNN</a:t>
            </a:r>
            <a:endParaRPr lang="zh-CN" altLang="en-US" dirty="0"/>
          </a:p>
        </p:txBody>
      </p:sp>
      <p:pic>
        <p:nvPicPr>
          <p:cNvPr id="7" name="图片 6">
            <a:extLst>
              <a:ext uri="{FF2B5EF4-FFF2-40B4-BE49-F238E27FC236}">
                <a16:creationId xmlns:a16="http://schemas.microsoft.com/office/drawing/2014/main" id="{263A29EA-A284-4157-BD64-78926069A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73586"/>
            <a:ext cx="12192001" cy="1225651"/>
          </a:xfrm>
          <a:prstGeom prst="rect">
            <a:avLst/>
          </a:prstGeom>
        </p:spPr>
      </p:pic>
      <p:pic>
        <p:nvPicPr>
          <p:cNvPr id="11" name="图片 10">
            <a:extLst>
              <a:ext uri="{FF2B5EF4-FFF2-40B4-BE49-F238E27FC236}">
                <a16:creationId xmlns:a16="http://schemas.microsoft.com/office/drawing/2014/main" id="{C7D53958-9FC9-4949-8844-D87DF507B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72571"/>
            <a:ext cx="12192000" cy="1225651"/>
          </a:xfrm>
          <a:prstGeom prst="rect">
            <a:avLst/>
          </a:prstGeom>
        </p:spPr>
      </p:pic>
    </p:spTree>
    <p:extLst>
      <p:ext uri="{BB962C8B-B14F-4D97-AF65-F5344CB8AC3E}">
        <p14:creationId xmlns:p14="http://schemas.microsoft.com/office/powerpoint/2010/main" val="271953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5682640" y="5107717"/>
            <a:ext cx="1465545" cy="369332"/>
          </a:xfrm>
          <a:prstGeom prst="rect">
            <a:avLst/>
          </a:prstGeom>
          <a:noFill/>
        </p:spPr>
        <p:txBody>
          <a:bodyPr wrap="square" rtlCol="0">
            <a:spAutoFit/>
          </a:bodyPr>
          <a:lstStyle/>
          <a:p>
            <a:r>
              <a:rPr lang="en-US" altLang="zh-CN" dirty="0"/>
              <a:t>CGAN</a:t>
            </a:r>
            <a:endParaRPr lang="zh-CN" altLang="en-US" dirty="0"/>
          </a:p>
        </p:txBody>
      </p:sp>
      <p:sp>
        <p:nvSpPr>
          <p:cNvPr id="8" name="文本框 7">
            <a:extLst>
              <a:ext uri="{FF2B5EF4-FFF2-40B4-BE49-F238E27FC236}">
                <a16:creationId xmlns:a16="http://schemas.microsoft.com/office/drawing/2014/main" id="{9F23963D-96C2-46CD-8678-9F2AB3D685F5}"/>
              </a:ext>
            </a:extLst>
          </p:cNvPr>
          <p:cNvSpPr txBox="1"/>
          <p:nvPr/>
        </p:nvSpPr>
        <p:spPr>
          <a:xfrm>
            <a:off x="5494749" y="2521848"/>
            <a:ext cx="1465545" cy="369332"/>
          </a:xfrm>
          <a:prstGeom prst="rect">
            <a:avLst/>
          </a:prstGeom>
          <a:noFill/>
        </p:spPr>
        <p:txBody>
          <a:bodyPr wrap="square" rtlCol="0">
            <a:spAutoFit/>
          </a:bodyPr>
          <a:lstStyle/>
          <a:p>
            <a:r>
              <a:rPr lang="en-US" altLang="zh-CN" dirty="0"/>
              <a:t>MCGAN</a:t>
            </a:r>
            <a:endParaRPr lang="zh-CN" altLang="en-US" dirty="0"/>
          </a:p>
        </p:txBody>
      </p:sp>
      <p:pic>
        <p:nvPicPr>
          <p:cNvPr id="5" name="图片 4">
            <a:extLst>
              <a:ext uri="{FF2B5EF4-FFF2-40B4-BE49-F238E27FC236}">
                <a16:creationId xmlns:a16="http://schemas.microsoft.com/office/drawing/2014/main" id="{E4743590-4E2B-45F8-8E65-B5535191B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22464"/>
            <a:ext cx="12192000" cy="1225651"/>
          </a:xfrm>
          <a:prstGeom prst="rect">
            <a:avLst/>
          </a:prstGeom>
        </p:spPr>
      </p:pic>
      <p:pic>
        <p:nvPicPr>
          <p:cNvPr id="7" name="图片 6">
            <a:extLst>
              <a:ext uri="{FF2B5EF4-FFF2-40B4-BE49-F238E27FC236}">
                <a16:creationId xmlns:a16="http://schemas.microsoft.com/office/drawing/2014/main" id="{5DFECC3A-104A-4A73-996E-7AC1496D8D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81170"/>
            <a:ext cx="12192000" cy="1225651"/>
          </a:xfrm>
          <a:prstGeom prst="rect">
            <a:avLst/>
          </a:prstGeom>
        </p:spPr>
      </p:pic>
    </p:spTree>
    <p:extLst>
      <p:ext uri="{BB962C8B-B14F-4D97-AF65-F5344CB8AC3E}">
        <p14:creationId xmlns:p14="http://schemas.microsoft.com/office/powerpoint/2010/main" val="1119256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5542767" y="2292263"/>
            <a:ext cx="1198894" cy="369332"/>
          </a:xfrm>
          <a:prstGeom prst="rect">
            <a:avLst/>
          </a:prstGeom>
          <a:noFill/>
        </p:spPr>
        <p:txBody>
          <a:bodyPr wrap="square" rtlCol="0">
            <a:spAutoFit/>
          </a:bodyPr>
          <a:lstStyle/>
          <a:p>
            <a:r>
              <a:rPr lang="en-US" altLang="zh-CN" dirty="0"/>
              <a:t>MCVAE</a:t>
            </a:r>
            <a:endParaRPr lang="zh-CN" altLang="en-US" dirty="0"/>
          </a:p>
        </p:txBody>
      </p:sp>
      <p:sp>
        <p:nvSpPr>
          <p:cNvPr id="11" name="文本框 10">
            <a:extLst>
              <a:ext uri="{FF2B5EF4-FFF2-40B4-BE49-F238E27FC236}">
                <a16:creationId xmlns:a16="http://schemas.microsoft.com/office/drawing/2014/main" id="{5F9D9943-3822-404C-BDB0-EFD3EA218BF8}"/>
              </a:ext>
            </a:extLst>
          </p:cNvPr>
          <p:cNvSpPr txBox="1"/>
          <p:nvPr/>
        </p:nvSpPr>
        <p:spPr>
          <a:xfrm>
            <a:off x="5594698" y="4987447"/>
            <a:ext cx="1198894" cy="369332"/>
          </a:xfrm>
          <a:prstGeom prst="rect">
            <a:avLst/>
          </a:prstGeom>
          <a:noFill/>
        </p:spPr>
        <p:txBody>
          <a:bodyPr wrap="square" rtlCol="0">
            <a:spAutoFit/>
          </a:bodyPr>
          <a:lstStyle/>
          <a:p>
            <a:r>
              <a:rPr lang="en-US" altLang="zh-CN" dirty="0"/>
              <a:t>CVAE</a:t>
            </a:r>
            <a:endParaRPr lang="zh-CN" altLang="en-US" dirty="0"/>
          </a:p>
        </p:txBody>
      </p:sp>
      <p:pic>
        <p:nvPicPr>
          <p:cNvPr id="5" name="图片 4">
            <a:extLst>
              <a:ext uri="{FF2B5EF4-FFF2-40B4-BE49-F238E27FC236}">
                <a16:creationId xmlns:a16="http://schemas.microsoft.com/office/drawing/2014/main" id="{11856B9E-7864-4E87-A9F6-51497CD28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29159"/>
            <a:ext cx="12192000" cy="1225651"/>
          </a:xfrm>
          <a:prstGeom prst="rect">
            <a:avLst/>
          </a:prstGeom>
        </p:spPr>
      </p:pic>
      <p:pic>
        <p:nvPicPr>
          <p:cNvPr id="8" name="图片 7">
            <a:extLst>
              <a:ext uri="{FF2B5EF4-FFF2-40B4-BE49-F238E27FC236}">
                <a16:creationId xmlns:a16="http://schemas.microsoft.com/office/drawing/2014/main" id="{779D4DAA-9355-434E-87D8-0C80A7F9C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92230"/>
            <a:ext cx="12192000" cy="1225651"/>
          </a:xfrm>
          <a:prstGeom prst="rect">
            <a:avLst/>
          </a:prstGeom>
        </p:spPr>
      </p:pic>
    </p:spTree>
    <p:extLst>
      <p:ext uri="{BB962C8B-B14F-4D97-AF65-F5344CB8AC3E}">
        <p14:creationId xmlns:p14="http://schemas.microsoft.com/office/powerpoint/2010/main" val="290308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BEF88-AB35-4942-B1EC-9A54B6604D04}"/>
              </a:ext>
            </a:extLst>
          </p:cNvPr>
          <p:cNvSpPr>
            <a:spLocks noGrp="1"/>
          </p:cNvSpPr>
          <p:nvPr>
            <p:ph type="title"/>
          </p:nvPr>
        </p:nvSpPr>
        <p:spPr/>
        <p:txBody>
          <a:bodyPr/>
          <a:lstStyle/>
          <a:p>
            <a:r>
              <a:rPr lang="en-US" altLang="zh-CN" b="1" dirty="0"/>
              <a:t>Overview</a:t>
            </a:r>
            <a:endParaRPr lang="zh-CN" altLang="en-US" b="1" dirty="0"/>
          </a:p>
        </p:txBody>
      </p:sp>
      <p:sp>
        <p:nvSpPr>
          <p:cNvPr id="3" name="内容占位符 2">
            <a:extLst>
              <a:ext uri="{FF2B5EF4-FFF2-40B4-BE49-F238E27FC236}">
                <a16:creationId xmlns:a16="http://schemas.microsoft.com/office/drawing/2014/main" id="{CE6D2A9E-8667-46D5-9098-4CFA9ED274CB}"/>
              </a:ext>
            </a:extLst>
          </p:cNvPr>
          <p:cNvSpPr>
            <a:spLocks noGrp="1"/>
          </p:cNvSpPr>
          <p:nvPr>
            <p:ph idx="1"/>
          </p:nvPr>
        </p:nvSpPr>
        <p:spPr/>
        <p:txBody>
          <a:bodyPr>
            <a:normAutofit/>
          </a:bodyPr>
          <a:lstStyle/>
          <a:p>
            <a:r>
              <a:rPr lang="en-US" altLang="zh-CN" dirty="0"/>
              <a:t>Multimodal controller for generative models</a:t>
            </a:r>
          </a:p>
          <a:p>
            <a:pPr lvl="1"/>
            <a:r>
              <a:rPr lang="en-US" altLang="zh-CN" dirty="0"/>
              <a:t>Experiment</a:t>
            </a:r>
          </a:p>
          <a:p>
            <a:pPr lvl="1"/>
            <a:endParaRPr lang="en-US" altLang="zh-CN" dirty="0"/>
          </a:p>
          <a:p>
            <a:pPr lvl="1"/>
            <a:r>
              <a:rPr lang="en-US" altLang="zh-CN" dirty="0"/>
              <a:t>Result</a:t>
            </a:r>
          </a:p>
          <a:p>
            <a:pPr lvl="1"/>
            <a:endParaRPr lang="en-US" altLang="zh-CN" dirty="0"/>
          </a:p>
          <a:p>
            <a:pPr lvl="1"/>
            <a:r>
              <a:rPr lang="en-US" altLang="zh-CN" dirty="0"/>
              <a:t>Next step</a:t>
            </a:r>
          </a:p>
          <a:p>
            <a:endParaRPr lang="en-US" altLang="zh-CN" dirty="0"/>
          </a:p>
        </p:txBody>
      </p:sp>
    </p:spTree>
    <p:extLst>
      <p:ext uri="{BB962C8B-B14F-4D97-AF65-F5344CB8AC3E}">
        <p14:creationId xmlns:p14="http://schemas.microsoft.com/office/powerpoint/2010/main" val="1524917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5194125" y="5057651"/>
            <a:ext cx="1465545" cy="369332"/>
          </a:xfrm>
          <a:prstGeom prst="rect">
            <a:avLst/>
          </a:prstGeom>
          <a:noFill/>
        </p:spPr>
        <p:txBody>
          <a:bodyPr wrap="square" rtlCol="0">
            <a:spAutoFit/>
          </a:bodyPr>
          <a:lstStyle/>
          <a:p>
            <a:r>
              <a:rPr lang="en-US" altLang="zh-CN" dirty="0" err="1"/>
              <a:t>CPixelCNN</a:t>
            </a:r>
            <a:endParaRPr lang="zh-CN" altLang="en-US" dirty="0"/>
          </a:p>
        </p:txBody>
      </p:sp>
      <p:sp>
        <p:nvSpPr>
          <p:cNvPr id="8" name="文本框 7">
            <a:extLst>
              <a:ext uri="{FF2B5EF4-FFF2-40B4-BE49-F238E27FC236}">
                <a16:creationId xmlns:a16="http://schemas.microsoft.com/office/drawing/2014/main" id="{9F23963D-96C2-46CD-8678-9F2AB3D685F5}"/>
              </a:ext>
            </a:extLst>
          </p:cNvPr>
          <p:cNvSpPr txBox="1"/>
          <p:nvPr/>
        </p:nvSpPr>
        <p:spPr>
          <a:xfrm>
            <a:off x="5194124" y="2521848"/>
            <a:ext cx="1465545" cy="369332"/>
          </a:xfrm>
          <a:prstGeom prst="rect">
            <a:avLst/>
          </a:prstGeom>
          <a:noFill/>
        </p:spPr>
        <p:txBody>
          <a:bodyPr wrap="square" rtlCol="0">
            <a:spAutoFit/>
          </a:bodyPr>
          <a:lstStyle/>
          <a:p>
            <a:r>
              <a:rPr lang="en-US" altLang="zh-CN" dirty="0" err="1"/>
              <a:t>MCPixelCNN</a:t>
            </a:r>
            <a:endParaRPr lang="zh-CN" altLang="en-US" dirty="0"/>
          </a:p>
        </p:txBody>
      </p:sp>
      <p:pic>
        <p:nvPicPr>
          <p:cNvPr id="9" name="图片 8">
            <a:extLst>
              <a:ext uri="{FF2B5EF4-FFF2-40B4-BE49-F238E27FC236}">
                <a16:creationId xmlns:a16="http://schemas.microsoft.com/office/drawing/2014/main" id="{53D5536E-E36A-4C38-BD77-126B97CDB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22464"/>
            <a:ext cx="12192000" cy="1225651"/>
          </a:xfrm>
          <a:prstGeom prst="rect">
            <a:avLst/>
          </a:prstGeom>
        </p:spPr>
      </p:pic>
      <p:pic>
        <p:nvPicPr>
          <p:cNvPr id="5" name="图片 4">
            <a:extLst>
              <a:ext uri="{FF2B5EF4-FFF2-40B4-BE49-F238E27FC236}">
                <a16:creationId xmlns:a16="http://schemas.microsoft.com/office/drawing/2014/main" id="{B46BBA28-57CB-4F2D-BCEC-634E83189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9514"/>
            <a:ext cx="12192000" cy="1225651"/>
          </a:xfrm>
          <a:prstGeom prst="rect">
            <a:avLst/>
          </a:prstGeom>
        </p:spPr>
      </p:pic>
    </p:spTree>
    <p:extLst>
      <p:ext uri="{BB962C8B-B14F-4D97-AF65-F5344CB8AC3E}">
        <p14:creationId xmlns:p14="http://schemas.microsoft.com/office/powerpoint/2010/main" val="887117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5682640" y="5107717"/>
            <a:ext cx="1465545" cy="369332"/>
          </a:xfrm>
          <a:prstGeom prst="rect">
            <a:avLst/>
          </a:prstGeom>
          <a:noFill/>
        </p:spPr>
        <p:txBody>
          <a:bodyPr wrap="square" rtlCol="0">
            <a:spAutoFit/>
          </a:bodyPr>
          <a:lstStyle/>
          <a:p>
            <a:r>
              <a:rPr lang="en-US" altLang="zh-CN" dirty="0"/>
              <a:t>CGAN</a:t>
            </a:r>
            <a:endParaRPr lang="zh-CN" altLang="en-US" dirty="0"/>
          </a:p>
        </p:txBody>
      </p:sp>
      <p:sp>
        <p:nvSpPr>
          <p:cNvPr id="8" name="文本框 7">
            <a:extLst>
              <a:ext uri="{FF2B5EF4-FFF2-40B4-BE49-F238E27FC236}">
                <a16:creationId xmlns:a16="http://schemas.microsoft.com/office/drawing/2014/main" id="{9F23963D-96C2-46CD-8678-9F2AB3D685F5}"/>
              </a:ext>
            </a:extLst>
          </p:cNvPr>
          <p:cNvSpPr txBox="1"/>
          <p:nvPr/>
        </p:nvSpPr>
        <p:spPr>
          <a:xfrm>
            <a:off x="5494749" y="2521848"/>
            <a:ext cx="1465545" cy="369332"/>
          </a:xfrm>
          <a:prstGeom prst="rect">
            <a:avLst/>
          </a:prstGeom>
          <a:noFill/>
        </p:spPr>
        <p:txBody>
          <a:bodyPr wrap="square" rtlCol="0">
            <a:spAutoFit/>
          </a:bodyPr>
          <a:lstStyle/>
          <a:p>
            <a:r>
              <a:rPr lang="en-US" altLang="zh-CN" dirty="0"/>
              <a:t>MCGAN</a:t>
            </a:r>
            <a:endParaRPr lang="zh-CN" altLang="en-US" dirty="0"/>
          </a:p>
        </p:txBody>
      </p:sp>
      <p:pic>
        <p:nvPicPr>
          <p:cNvPr id="6" name="图片 5">
            <a:extLst>
              <a:ext uri="{FF2B5EF4-FFF2-40B4-BE49-F238E27FC236}">
                <a16:creationId xmlns:a16="http://schemas.microsoft.com/office/drawing/2014/main" id="{A5A5B90A-1ADF-4391-A9B6-60A5EDD10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22464"/>
            <a:ext cx="12192000" cy="1225651"/>
          </a:xfrm>
          <a:prstGeom prst="rect">
            <a:avLst/>
          </a:prstGeom>
        </p:spPr>
      </p:pic>
      <p:pic>
        <p:nvPicPr>
          <p:cNvPr id="11" name="图片 10">
            <a:extLst>
              <a:ext uri="{FF2B5EF4-FFF2-40B4-BE49-F238E27FC236}">
                <a16:creationId xmlns:a16="http://schemas.microsoft.com/office/drawing/2014/main" id="{3D60C9AD-0CB6-4969-9CBF-40C6CFD9C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46533"/>
            <a:ext cx="12192000" cy="1225651"/>
          </a:xfrm>
          <a:prstGeom prst="rect">
            <a:avLst/>
          </a:prstGeom>
        </p:spPr>
      </p:pic>
    </p:spTree>
    <p:extLst>
      <p:ext uri="{BB962C8B-B14F-4D97-AF65-F5344CB8AC3E}">
        <p14:creationId xmlns:p14="http://schemas.microsoft.com/office/powerpoint/2010/main" val="314302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Discussion</a:t>
            </a:r>
          </a:p>
          <a:p>
            <a:pPr lvl="1"/>
            <a:r>
              <a:rPr lang="en-US" altLang="zh-CN" dirty="0"/>
              <a:t>Convex combination does not work with conditional generative models</a:t>
            </a:r>
          </a:p>
          <a:p>
            <a:pPr lvl="1"/>
            <a:endParaRPr lang="en-US" altLang="zh-CN" dirty="0"/>
          </a:p>
          <a:p>
            <a:pPr lvl="1"/>
            <a:r>
              <a:rPr lang="en-US" altLang="zh-CN" dirty="0"/>
              <a:t>For MC generative models trained with small classes size, randomly sampled codebook does not work either</a:t>
            </a:r>
          </a:p>
          <a:p>
            <a:pPr lvl="1"/>
            <a:endParaRPr lang="en-US" altLang="zh-CN" dirty="0"/>
          </a:p>
          <a:p>
            <a:pPr lvl="1"/>
            <a:r>
              <a:rPr lang="en-US" altLang="zh-CN" dirty="0"/>
              <a:t>We find randomly sampled codebook for dataset with large classes size promising</a:t>
            </a:r>
          </a:p>
          <a:p>
            <a:pPr lvl="1"/>
            <a:endParaRPr lang="en-US" altLang="zh-CN" dirty="0"/>
          </a:p>
          <a:p>
            <a:pPr lvl="1"/>
            <a:r>
              <a:rPr lang="en-US" altLang="zh-CN" dirty="0"/>
              <a:t>Randomly sampled codebook and genetic created codebook virtually not much difference</a:t>
            </a:r>
          </a:p>
          <a:p>
            <a:pPr lvl="1"/>
            <a:endParaRPr lang="en-US" altLang="zh-CN" dirty="0"/>
          </a:p>
        </p:txBody>
      </p:sp>
    </p:spTree>
    <p:extLst>
      <p:ext uri="{BB962C8B-B14F-4D97-AF65-F5344CB8AC3E}">
        <p14:creationId xmlns:p14="http://schemas.microsoft.com/office/powerpoint/2010/main" val="246066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Image Transition</a:t>
            </a:r>
          </a:p>
          <a:p>
            <a:pPr lvl="1"/>
            <a:r>
              <a:rPr lang="en-US" altLang="zh-CN" dirty="0"/>
              <a:t>Given a fixed latent code in VAE and GAN we can gradually transform a image from one class to the other</a:t>
            </a:r>
          </a:p>
          <a:p>
            <a:pPr lvl="1"/>
            <a:endParaRPr lang="en-US" altLang="zh-CN" dirty="0"/>
          </a:p>
          <a:p>
            <a:pPr lvl="1"/>
            <a:r>
              <a:rPr lang="en-US" altLang="zh-CN" dirty="0"/>
              <a:t>Conditional generative models achieve this by interpolating two vectors of embeddings with a step size \alpha</a:t>
            </a:r>
          </a:p>
          <a:p>
            <a:pPr lvl="1"/>
            <a:endParaRPr lang="en-US" altLang="zh-CN" dirty="0"/>
          </a:p>
          <a:p>
            <a:pPr lvl="1"/>
            <a:r>
              <a:rPr lang="en-US" altLang="zh-CN" dirty="0"/>
              <a:t>MC generative models achieve this by replacing gradually replacing codes of one class from the other class</a:t>
            </a:r>
          </a:p>
          <a:p>
            <a:pPr lvl="2"/>
            <a:endParaRPr lang="en-US" altLang="zh-CN" dirty="0"/>
          </a:p>
          <a:p>
            <a:pPr lvl="1"/>
            <a:endParaRPr lang="en-US" altLang="zh-CN" dirty="0"/>
          </a:p>
          <a:p>
            <a:pPr lvl="2"/>
            <a:endParaRPr lang="en-US" altLang="zh-CN" dirty="0"/>
          </a:p>
          <a:p>
            <a:pPr lvl="1"/>
            <a:endParaRPr lang="en-US" altLang="zh-CN" dirty="0"/>
          </a:p>
        </p:txBody>
      </p:sp>
    </p:spTree>
    <p:extLst>
      <p:ext uri="{BB962C8B-B14F-4D97-AF65-F5344CB8AC3E}">
        <p14:creationId xmlns:p14="http://schemas.microsoft.com/office/powerpoint/2010/main" val="4071434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2158993" y="2414183"/>
            <a:ext cx="1198894" cy="369332"/>
          </a:xfrm>
          <a:prstGeom prst="rect">
            <a:avLst/>
          </a:prstGeom>
          <a:noFill/>
        </p:spPr>
        <p:txBody>
          <a:bodyPr wrap="square" rtlCol="0">
            <a:spAutoFit/>
          </a:bodyPr>
          <a:lstStyle/>
          <a:p>
            <a:r>
              <a:rPr lang="en-US" altLang="zh-CN" dirty="0"/>
              <a:t>MCVAE</a:t>
            </a:r>
            <a:endParaRPr lang="zh-CN" altLang="en-US" dirty="0"/>
          </a:p>
        </p:txBody>
      </p:sp>
      <p:sp>
        <p:nvSpPr>
          <p:cNvPr id="11" name="文本框 10">
            <a:extLst>
              <a:ext uri="{FF2B5EF4-FFF2-40B4-BE49-F238E27FC236}">
                <a16:creationId xmlns:a16="http://schemas.microsoft.com/office/drawing/2014/main" id="{5F9D9943-3822-404C-BDB0-EFD3EA218BF8}"/>
              </a:ext>
            </a:extLst>
          </p:cNvPr>
          <p:cNvSpPr txBox="1"/>
          <p:nvPr/>
        </p:nvSpPr>
        <p:spPr>
          <a:xfrm>
            <a:off x="9433560" y="2337182"/>
            <a:ext cx="1198894" cy="369332"/>
          </a:xfrm>
          <a:prstGeom prst="rect">
            <a:avLst/>
          </a:prstGeom>
          <a:noFill/>
        </p:spPr>
        <p:txBody>
          <a:bodyPr wrap="square" rtlCol="0">
            <a:spAutoFit/>
          </a:bodyPr>
          <a:lstStyle/>
          <a:p>
            <a:r>
              <a:rPr lang="en-US" altLang="zh-CN" dirty="0"/>
              <a:t>CVAE</a:t>
            </a:r>
            <a:endParaRPr lang="zh-CN" altLang="en-US" dirty="0"/>
          </a:p>
        </p:txBody>
      </p:sp>
      <p:pic>
        <p:nvPicPr>
          <p:cNvPr id="6" name="图片 5" descr="图片包含 建筑, 游戏机, 玻璃, 瓷砖&#10;&#10;描述已自动生成">
            <a:extLst>
              <a:ext uri="{FF2B5EF4-FFF2-40B4-BE49-F238E27FC236}">
                <a16:creationId xmlns:a16="http://schemas.microsoft.com/office/drawing/2014/main" id="{8E3BE586-24BD-4C2D-8898-BF2198F7C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9567" y="2924962"/>
            <a:ext cx="3050565" cy="3353838"/>
          </a:xfrm>
          <a:prstGeom prst="rect">
            <a:avLst/>
          </a:prstGeom>
        </p:spPr>
      </p:pic>
      <p:pic>
        <p:nvPicPr>
          <p:cNvPr id="12" name="图片 11" descr="图片包含 建筑, 游戏机, 窗户, 玻璃&#10;&#10;描述已自动生成">
            <a:extLst>
              <a:ext uri="{FF2B5EF4-FFF2-40B4-BE49-F238E27FC236}">
                <a16:creationId xmlns:a16="http://schemas.microsoft.com/office/drawing/2014/main" id="{06DB93E5-D29D-4C40-B953-221632EFD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366" y="2924963"/>
            <a:ext cx="3050565" cy="3353837"/>
          </a:xfrm>
          <a:prstGeom prst="rect">
            <a:avLst/>
          </a:prstGeom>
        </p:spPr>
      </p:pic>
    </p:spTree>
    <p:extLst>
      <p:ext uri="{BB962C8B-B14F-4D97-AF65-F5344CB8AC3E}">
        <p14:creationId xmlns:p14="http://schemas.microsoft.com/office/powerpoint/2010/main" val="2573709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9325000" y="2270388"/>
            <a:ext cx="1465545" cy="369332"/>
          </a:xfrm>
          <a:prstGeom prst="rect">
            <a:avLst/>
          </a:prstGeom>
          <a:noFill/>
        </p:spPr>
        <p:txBody>
          <a:bodyPr wrap="square" rtlCol="0">
            <a:spAutoFit/>
          </a:bodyPr>
          <a:lstStyle/>
          <a:p>
            <a:r>
              <a:rPr lang="en-US" altLang="zh-CN" dirty="0"/>
              <a:t>CGAN</a:t>
            </a:r>
            <a:endParaRPr lang="zh-CN" altLang="en-US" dirty="0"/>
          </a:p>
        </p:txBody>
      </p:sp>
      <p:sp>
        <p:nvSpPr>
          <p:cNvPr id="8" name="文本框 7">
            <a:extLst>
              <a:ext uri="{FF2B5EF4-FFF2-40B4-BE49-F238E27FC236}">
                <a16:creationId xmlns:a16="http://schemas.microsoft.com/office/drawing/2014/main" id="{9F23963D-96C2-46CD-8678-9F2AB3D685F5}"/>
              </a:ext>
            </a:extLst>
          </p:cNvPr>
          <p:cNvSpPr txBox="1"/>
          <p:nvPr/>
        </p:nvSpPr>
        <p:spPr>
          <a:xfrm>
            <a:off x="2751549" y="2270388"/>
            <a:ext cx="1465545" cy="369332"/>
          </a:xfrm>
          <a:prstGeom prst="rect">
            <a:avLst/>
          </a:prstGeom>
          <a:noFill/>
        </p:spPr>
        <p:txBody>
          <a:bodyPr wrap="square" rtlCol="0">
            <a:spAutoFit/>
          </a:bodyPr>
          <a:lstStyle/>
          <a:p>
            <a:r>
              <a:rPr lang="en-US" altLang="zh-CN" dirty="0"/>
              <a:t>MCGAN</a:t>
            </a:r>
            <a:endParaRPr lang="zh-CN" altLang="en-US" dirty="0"/>
          </a:p>
        </p:txBody>
      </p:sp>
      <p:pic>
        <p:nvPicPr>
          <p:cNvPr id="6" name="图片 5" descr="图片包含 窗户, 建筑, 游戏机, 华美&#10;&#10;描述已自动生成">
            <a:extLst>
              <a:ext uri="{FF2B5EF4-FFF2-40B4-BE49-F238E27FC236}">
                <a16:creationId xmlns:a16="http://schemas.microsoft.com/office/drawing/2014/main" id="{7A0FF000-EED6-4D9A-BBA2-DDD36B39F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5077" y="2706514"/>
            <a:ext cx="3457233" cy="3800935"/>
          </a:xfrm>
          <a:prstGeom prst="rect">
            <a:avLst/>
          </a:prstGeom>
        </p:spPr>
      </p:pic>
      <p:pic>
        <p:nvPicPr>
          <p:cNvPr id="11" name="图片 10" descr="图片包含 建筑, 游戏机, 窗户&#10;&#10;描述已自动生成">
            <a:extLst>
              <a:ext uri="{FF2B5EF4-FFF2-40B4-BE49-F238E27FC236}">
                <a16:creationId xmlns:a16="http://schemas.microsoft.com/office/drawing/2014/main" id="{12C14563-1F10-454A-B5A3-A61800EE9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731" y="2778068"/>
            <a:ext cx="3378894" cy="3714807"/>
          </a:xfrm>
          <a:prstGeom prst="rect">
            <a:avLst/>
          </a:prstGeom>
        </p:spPr>
      </p:pic>
    </p:spTree>
    <p:extLst>
      <p:ext uri="{BB962C8B-B14F-4D97-AF65-F5344CB8AC3E}">
        <p14:creationId xmlns:p14="http://schemas.microsoft.com/office/powerpoint/2010/main" val="4289987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5542767" y="2292263"/>
            <a:ext cx="1198894" cy="369332"/>
          </a:xfrm>
          <a:prstGeom prst="rect">
            <a:avLst/>
          </a:prstGeom>
          <a:noFill/>
        </p:spPr>
        <p:txBody>
          <a:bodyPr wrap="square" rtlCol="0">
            <a:spAutoFit/>
          </a:bodyPr>
          <a:lstStyle/>
          <a:p>
            <a:r>
              <a:rPr lang="en-US" altLang="zh-CN" dirty="0"/>
              <a:t>MCVAE</a:t>
            </a:r>
            <a:endParaRPr lang="zh-CN" altLang="en-US" dirty="0"/>
          </a:p>
        </p:txBody>
      </p:sp>
      <p:sp>
        <p:nvSpPr>
          <p:cNvPr id="11" name="文本框 10">
            <a:extLst>
              <a:ext uri="{FF2B5EF4-FFF2-40B4-BE49-F238E27FC236}">
                <a16:creationId xmlns:a16="http://schemas.microsoft.com/office/drawing/2014/main" id="{5F9D9943-3822-404C-BDB0-EFD3EA218BF8}"/>
              </a:ext>
            </a:extLst>
          </p:cNvPr>
          <p:cNvSpPr txBox="1"/>
          <p:nvPr/>
        </p:nvSpPr>
        <p:spPr>
          <a:xfrm>
            <a:off x="5594698" y="4987447"/>
            <a:ext cx="1198894" cy="369332"/>
          </a:xfrm>
          <a:prstGeom prst="rect">
            <a:avLst/>
          </a:prstGeom>
          <a:noFill/>
        </p:spPr>
        <p:txBody>
          <a:bodyPr wrap="square" rtlCol="0">
            <a:spAutoFit/>
          </a:bodyPr>
          <a:lstStyle/>
          <a:p>
            <a:r>
              <a:rPr lang="en-US" altLang="zh-CN" dirty="0"/>
              <a:t>CVAE</a:t>
            </a:r>
            <a:endParaRPr lang="zh-CN" altLang="en-US" dirty="0"/>
          </a:p>
        </p:txBody>
      </p:sp>
      <p:pic>
        <p:nvPicPr>
          <p:cNvPr id="6" name="图片 5">
            <a:extLst>
              <a:ext uri="{FF2B5EF4-FFF2-40B4-BE49-F238E27FC236}">
                <a16:creationId xmlns:a16="http://schemas.microsoft.com/office/drawing/2014/main" id="{0DC1B382-6AC4-4D60-B3E7-13A868E54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706222"/>
            <a:ext cx="12192000" cy="1347499"/>
          </a:xfrm>
          <a:prstGeom prst="rect">
            <a:avLst/>
          </a:prstGeom>
        </p:spPr>
      </p:pic>
      <p:pic>
        <p:nvPicPr>
          <p:cNvPr id="9" name="图片 8">
            <a:extLst>
              <a:ext uri="{FF2B5EF4-FFF2-40B4-BE49-F238E27FC236}">
                <a16:creationId xmlns:a16="http://schemas.microsoft.com/office/drawing/2014/main" id="{F0011BC5-DB88-48D4-853A-45A20A653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00324"/>
            <a:ext cx="12192000" cy="1347499"/>
          </a:xfrm>
          <a:prstGeom prst="rect">
            <a:avLst/>
          </a:prstGeom>
        </p:spPr>
      </p:pic>
    </p:spTree>
    <p:extLst>
      <p:ext uri="{BB962C8B-B14F-4D97-AF65-F5344CB8AC3E}">
        <p14:creationId xmlns:p14="http://schemas.microsoft.com/office/powerpoint/2010/main" val="4293342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p:txBody>
      </p:sp>
      <p:sp>
        <p:nvSpPr>
          <p:cNvPr id="10" name="文本框 9">
            <a:extLst>
              <a:ext uri="{FF2B5EF4-FFF2-40B4-BE49-F238E27FC236}">
                <a16:creationId xmlns:a16="http://schemas.microsoft.com/office/drawing/2014/main" id="{8F6DA162-0FC3-4F0F-8E18-74A1CC7A311F}"/>
              </a:ext>
            </a:extLst>
          </p:cNvPr>
          <p:cNvSpPr txBox="1"/>
          <p:nvPr/>
        </p:nvSpPr>
        <p:spPr>
          <a:xfrm>
            <a:off x="5682640" y="5107717"/>
            <a:ext cx="1465545" cy="369332"/>
          </a:xfrm>
          <a:prstGeom prst="rect">
            <a:avLst/>
          </a:prstGeom>
          <a:noFill/>
        </p:spPr>
        <p:txBody>
          <a:bodyPr wrap="square" rtlCol="0">
            <a:spAutoFit/>
          </a:bodyPr>
          <a:lstStyle/>
          <a:p>
            <a:r>
              <a:rPr lang="en-US" altLang="zh-CN" dirty="0"/>
              <a:t>CGAN</a:t>
            </a:r>
            <a:endParaRPr lang="zh-CN" altLang="en-US" dirty="0"/>
          </a:p>
        </p:txBody>
      </p:sp>
      <p:sp>
        <p:nvSpPr>
          <p:cNvPr id="8" name="文本框 7">
            <a:extLst>
              <a:ext uri="{FF2B5EF4-FFF2-40B4-BE49-F238E27FC236}">
                <a16:creationId xmlns:a16="http://schemas.microsoft.com/office/drawing/2014/main" id="{9F23963D-96C2-46CD-8678-9F2AB3D685F5}"/>
              </a:ext>
            </a:extLst>
          </p:cNvPr>
          <p:cNvSpPr txBox="1"/>
          <p:nvPr/>
        </p:nvSpPr>
        <p:spPr>
          <a:xfrm>
            <a:off x="5494749" y="2521848"/>
            <a:ext cx="1465545" cy="369332"/>
          </a:xfrm>
          <a:prstGeom prst="rect">
            <a:avLst/>
          </a:prstGeom>
          <a:noFill/>
        </p:spPr>
        <p:txBody>
          <a:bodyPr wrap="square" rtlCol="0">
            <a:spAutoFit/>
          </a:bodyPr>
          <a:lstStyle/>
          <a:p>
            <a:r>
              <a:rPr lang="en-US" altLang="zh-CN" dirty="0"/>
              <a:t>MCGAN</a:t>
            </a:r>
            <a:endParaRPr lang="zh-CN" altLang="en-US" dirty="0"/>
          </a:p>
        </p:txBody>
      </p:sp>
      <p:pic>
        <p:nvPicPr>
          <p:cNvPr id="9" name="图片 8">
            <a:extLst>
              <a:ext uri="{FF2B5EF4-FFF2-40B4-BE49-F238E27FC236}">
                <a16:creationId xmlns:a16="http://schemas.microsoft.com/office/drawing/2014/main" id="{B146243D-03D4-495B-BDED-E06C62237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64259"/>
            <a:ext cx="12192001" cy="1347499"/>
          </a:xfrm>
          <a:prstGeom prst="rect">
            <a:avLst/>
          </a:prstGeom>
        </p:spPr>
      </p:pic>
      <p:pic>
        <p:nvPicPr>
          <p:cNvPr id="5" name="图片 4">
            <a:extLst>
              <a:ext uri="{FF2B5EF4-FFF2-40B4-BE49-F238E27FC236}">
                <a16:creationId xmlns:a16="http://schemas.microsoft.com/office/drawing/2014/main" id="{9A9E6A51-B3DA-4A6B-A4A9-9CBE28B39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19000"/>
            <a:ext cx="12192000" cy="1347499"/>
          </a:xfrm>
          <a:prstGeom prst="rect">
            <a:avLst/>
          </a:prstGeom>
        </p:spPr>
      </p:pic>
    </p:spTree>
    <p:extLst>
      <p:ext uri="{BB962C8B-B14F-4D97-AF65-F5344CB8AC3E}">
        <p14:creationId xmlns:p14="http://schemas.microsoft.com/office/powerpoint/2010/main" val="1516238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64248" y="1327611"/>
            <a:ext cx="10515600" cy="4351338"/>
          </a:xfrm>
        </p:spPr>
        <p:txBody>
          <a:bodyPr/>
          <a:lstStyle/>
          <a:p>
            <a:r>
              <a:rPr lang="en-US" altLang="zh-CN" dirty="0"/>
              <a:t>Next Step</a:t>
            </a:r>
          </a:p>
          <a:p>
            <a:pPr lvl="1"/>
            <a:r>
              <a:rPr lang="en-US" altLang="zh-CN" dirty="0"/>
              <a:t>MC Normalization Flow</a:t>
            </a:r>
          </a:p>
          <a:p>
            <a:pPr lvl="2"/>
            <a:r>
              <a:rPr lang="en-US" altLang="zh-CN" dirty="0"/>
              <a:t>Base model: Glow</a:t>
            </a:r>
          </a:p>
          <a:p>
            <a:pPr lvl="2"/>
            <a:r>
              <a:rPr lang="en-US" altLang="zh-CN" dirty="0" err="1"/>
              <a:t>Condtional</a:t>
            </a:r>
            <a:r>
              <a:rPr lang="en-US" altLang="zh-CN" dirty="0"/>
              <a:t> Glow can generate class-</a:t>
            </a:r>
            <a:r>
              <a:rPr lang="en-US" altLang="zh-CN" dirty="0" err="1"/>
              <a:t>condtional</a:t>
            </a:r>
            <a:r>
              <a:rPr lang="en-US" altLang="zh-CN" dirty="0"/>
              <a:t> images by training a prior</a:t>
            </a:r>
          </a:p>
          <a:p>
            <a:pPr lvl="2"/>
            <a:r>
              <a:rPr lang="en-US" altLang="zh-CN" dirty="0"/>
              <a:t>MC Glow train without prior but with MC</a:t>
            </a:r>
          </a:p>
          <a:p>
            <a:pPr lvl="1"/>
            <a:r>
              <a:rPr lang="en-US" altLang="zh-CN" dirty="0"/>
              <a:t>Complete random experiments and wrap up final quantitative and qualitative results</a:t>
            </a:r>
          </a:p>
          <a:p>
            <a:pPr lvl="2"/>
            <a:r>
              <a:rPr lang="en-US" altLang="zh-CN" dirty="0"/>
              <a:t>Completed: VAE </a:t>
            </a:r>
            <a:r>
              <a:rPr lang="en-US" altLang="zh-CN" dirty="0" err="1"/>
              <a:t>PixelCNN</a:t>
            </a:r>
            <a:endParaRPr lang="en-US" altLang="zh-CN" dirty="0"/>
          </a:p>
          <a:p>
            <a:pPr lvl="2"/>
            <a:r>
              <a:rPr lang="en-US" altLang="zh-CN" dirty="0"/>
              <a:t>Running: GAN</a:t>
            </a:r>
          </a:p>
          <a:p>
            <a:pPr lvl="2"/>
            <a:r>
              <a:rPr lang="en-US" altLang="zh-CN" dirty="0"/>
              <a:t>Lack of codes to process result for now</a:t>
            </a:r>
          </a:p>
          <a:p>
            <a:pPr lvl="2"/>
            <a:endParaRPr lang="en-US" altLang="zh-CN" dirty="0"/>
          </a:p>
          <a:p>
            <a:pPr lvl="1"/>
            <a:r>
              <a:rPr lang="en-US" altLang="zh-CN" dirty="0"/>
              <a:t>Use ImageNet 64x64 dataset</a:t>
            </a:r>
          </a:p>
          <a:p>
            <a:pPr lvl="2"/>
            <a:r>
              <a:rPr lang="en-US" altLang="zh-CN" dirty="0"/>
              <a:t>Not</a:t>
            </a:r>
            <a:r>
              <a:rPr lang="zh-CN" altLang="en-US" dirty="0"/>
              <a:t> </a:t>
            </a:r>
            <a:r>
              <a:rPr lang="en-US" altLang="zh-CN" dirty="0"/>
              <a:t>realistic for random experiments. Hoping for just one experiment for all four models. The result would be interesting if we can create new modes of RGB images given 1000 training modes.</a:t>
            </a:r>
          </a:p>
          <a:p>
            <a:pPr lvl="2"/>
            <a:r>
              <a:rPr lang="en-US" altLang="zh-CN" dirty="0"/>
              <a:t>May need extra GPU from Azure</a:t>
            </a:r>
          </a:p>
          <a:p>
            <a:pPr lvl="1"/>
            <a:endParaRPr lang="en-US" altLang="zh-CN" dirty="0"/>
          </a:p>
          <a:p>
            <a:pPr lvl="1"/>
            <a:endParaRPr lang="en-US" altLang="zh-CN" dirty="0"/>
          </a:p>
          <a:p>
            <a:pPr lvl="2"/>
            <a:endParaRPr lang="en-US" altLang="zh-CN" dirty="0"/>
          </a:p>
          <a:p>
            <a:pPr marL="457200" lvl="1" indent="0">
              <a:buNone/>
            </a:pPr>
            <a:endParaRPr lang="en-US" altLang="zh-CN" dirty="0"/>
          </a:p>
          <a:p>
            <a:pPr lvl="1"/>
            <a:endParaRPr lang="en-US" altLang="zh-CN" dirty="0"/>
          </a:p>
          <a:p>
            <a:pPr lvl="2"/>
            <a:endParaRPr lang="en-US" altLang="zh-CN" dirty="0"/>
          </a:p>
          <a:p>
            <a:pPr lvl="1"/>
            <a:endParaRPr lang="en-US" altLang="zh-CN" dirty="0"/>
          </a:p>
        </p:txBody>
      </p:sp>
    </p:spTree>
    <p:extLst>
      <p:ext uri="{BB962C8B-B14F-4D97-AF65-F5344CB8AC3E}">
        <p14:creationId xmlns:p14="http://schemas.microsoft.com/office/powerpoint/2010/main" val="901465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Example </a:t>
            </a:r>
          </a:p>
          <a:p>
            <a:pPr lvl="1"/>
            <a:r>
              <a:rPr lang="en-US" altLang="zh-CN" dirty="0"/>
              <a:t>N: batch size, D: input channel size, K: output channel size, C: the number of modes (classes)</a:t>
            </a:r>
          </a:p>
          <a:p>
            <a:pPr lvl="1"/>
            <a:r>
              <a:rPr lang="en-US" altLang="zh-CN" dirty="0"/>
              <a:t>Input </a:t>
            </a:r>
            <a:r>
              <a:rPr lang="en-US" altLang="zh-CN" b="1" dirty="0"/>
              <a:t>X</a:t>
            </a:r>
            <a:r>
              <a:rPr lang="en-US" altLang="zh-CN" dirty="0"/>
              <a:t> (</a:t>
            </a:r>
            <a:r>
              <a:rPr lang="en-US" altLang="zh-CN" dirty="0" err="1"/>
              <a:t>NxD</a:t>
            </a:r>
            <a:r>
              <a:rPr lang="en-US" altLang="zh-CN" dirty="0"/>
              <a:t>), Output </a:t>
            </a:r>
            <a:r>
              <a:rPr lang="en-US" altLang="zh-CN" b="1" dirty="0"/>
              <a:t>Y</a:t>
            </a:r>
            <a:r>
              <a:rPr lang="en-US" altLang="zh-CN" dirty="0"/>
              <a:t> (</a:t>
            </a:r>
            <a:r>
              <a:rPr lang="en-US" altLang="zh-CN" dirty="0" err="1"/>
              <a:t>NxK</a:t>
            </a:r>
            <a:r>
              <a:rPr lang="en-US" altLang="zh-CN" dirty="0"/>
              <a:t>), Weight </a:t>
            </a:r>
            <a:r>
              <a:rPr lang="en-US" altLang="zh-CN" b="1" dirty="0"/>
              <a:t> W </a:t>
            </a:r>
            <a:r>
              <a:rPr lang="en-US" altLang="zh-CN" dirty="0"/>
              <a:t>(</a:t>
            </a:r>
            <a:r>
              <a:rPr lang="en-US" altLang="zh-CN" dirty="0" err="1"/>
              <a:t>DxK</a:t>
            </a:r>
            <a:r>
              <a:rPr lang="en-US" altLang="zh-CN" dirty="0"/>
              <a:t>), mode indicator </a:t>
            </a:r>
            <a:r>
              <a:rPr lang="en-US" altLang="zh-CN" b="1" dirty="0"/>
              <a:t>C</a:t>
            </a:r>
            <a:r>
              <a:rPr lang="en-US" altLang="zh-CN" dirty="0"/>
              <a:t> (</a:t>
            </a:r>
            <a:r>
              <a:rPr lang="en-US" altLang="zh-CN" dirty="0" err="1"/>
              <a:t>NxC</a:t>
            </a:r>
            <a:r>
              <a:rPr lang="en-US" altLang="zh-CN" dirty="0"/>
              <a:t>) (one-hot vector).</a:t>
            </a:r>
          </a:p>
          <a:p>
            <a:pPr lvl="1"/>
            <a:r>
              <a:rPr lang="en-US" altLang="zh-CN" dirty="0"/>
              <a:t>MC (Multimodal Controller) has a codebook </a:t>
            </a:r>
            <a:r>
              <a:rPr lang="en-US" altLang="zh-CN" b="1" dirty="0"/>
              <a:t>E</a:t>
            </a:r>
            <a:r>
              <a:rPr lang="en-US" altLang="zh-CN" dirty="0"/>
              <a:t> (</a:t>
            </a:r>
            <a:r>
              <a:rPr lang="en-US" altLang="zh-CN" dirty="0" err="1"/>
              <a:t>CxK</a:t>
            </a:r>
            <a:r>
              <a:rPr lang="en-US" altLang="zh-CN" dirty="0"/>
              <a:t>)</a:t>
            </a:r>
          </a:p>
          <a:p>
            <a:pPr lvl="1"/>
            <a:endParaRPr lang="en-US" altLang="zh-CN" dirty="0"/>
          </a:p>
          <a:p>
            <a:r>
              <a:rPr lang="en-US" altLang="zh-CN" dirty="0"/>
              <a:t>The formulation of multimodal controlled linear layer</a:t>
            </a:r>
          </a:p>
          <a:p>
            <a:pPr lvl="1"/>
            <a:r>
              <a:rPr lang="en-US" altLang="zh-CN" b="1" dirty="0"/>
              <a:t>Y = XW</a:t>
            </a:r>
          </a:p>
          <a:p>
            <a:pPr lvl="1"/>
            <a:r>
              <a:rPr lang="en-US" altLang="zh-CN" b="1" dirty="0" err="1"/>
              <a:t>Y</a:t>
            </a:r>
            <a:r>
              <a:rPr lang="en-US" altLang="zh-CN" sz="1800" b="1" dirty="0" err="1"/>
              <a:t>mc</a:t>
            </a:r>
            <a:r>
              <a:rPr lang="en-US" altLang="zh-CN" b="1" dirty="0"/>
              <a:t> = Y * (CE) (*:</a:t>
            </a:r>
            <a:r>
              <a:rPr lang="zh-CN" altLang="en-US" b="1" dirty="0"/>
              <a:t> </a:t>
            </a:r>
            <a:r>
              <a:rPr lang="en-US" altLang="zh-CN" b="1" dirty="0"/>
              <a:t>element-wise multiplication)</a:t>
            </a:r>
            <a:endParaRPr lang="en-US" altLang="zh-CN" dirty="0"/>
          </a:p>
          <a:p>
            <a:pPr lvl="1"/>
            <a:endParaRPr lang="en-US" altLang="zh-CN" dirty="0"/>
          </a:p>
        </p:txBody>
      </p:sp>
    </p:spTree>
    <p:extLst>
      <p:ext uri="{BB962C8B-B14F-4D97-AF65-F5344CB8AC3E}">
        <p14:creationId xmlns:p14="http://schemas.microsoft.com/office/powerpoint/2010/main" val="26662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Current baseline models</a:t>
            </a:r>
          </a:p>
          <a:p>
            <a:pPr lvl="1"/>
            <a:r>
              <a:rPr lang="en-US" altLang="zh-CN" dirty="0"/>
              <a:t>Variational generative models (Conditional VAE)</a:t>
            </a:r>
          </a:p>
          <a:p>
            <a:pPr lvl="2"/>
            <a:r>
              <a:rPr lang="en-US" altLang="zh-CN" dirty="0"/>
              <a:t>Stable results</a:t>
            </a:r>
          </a:p>
          <a:p>
            <a:pPr lvl="2"/>
            <a:r>
              <a:rPr lang="en-US" altLang="zh-CN" dirty="0"/>
              <a:t>Conditioning by </a:t>
            </a:r>
            <a:r>
              <a:rPr lang="en-US" altLang="zh-CN" b="1" dirty="0"/>
              <a:t>concatenating</a:t>
            </a:r>
            <a:r>
              <a:rPr lang="en-US" altLang="zh-CN" dirty="0"/>
              <a:t> trainable embeddings to the first layer of Encoder and Decoder</a:t>
            </a:r>
          </a:p>
          <a:p>
            <a:pPr lvl="2"/>
            <a:endParaRPr lang="en-US" altLang="zh-CN" dirty="0"/>
          </a:p>
          <a:p>
            <a:pPr lvl="1"/>
            <a:r>
              <a:rPr lang="en-US" altLang="zh-CN" dirty="0"/>
              <a:t>Autoregressive generative models (Conditional </a:t>
            </a:r>
            <a:r>
              <a:rPr lang="en-US" altLang="zh-CN" dirty="0" err="1"/>
              <a:t>GatedPixelCNN</a:t>
            </a:r>
            <a:r>
              <a:rPr lang="en-US" altLang="zh-CN" dirty="0"/>
              <a:t>)</a:t>
            </a:r>
          </a:p>
          <a:p>
            <a:pPr lvl="2"/>
            <a:r>
              <a:rPr lang="en-US" altLang="zh-CN" dirty="0"/>
              <a:t>Need fine tuning </a:t>
            </a:r>
          </a:p>
          <a:p>
            <a:pPr lvl="2"/>
            <a:r>
              <a:rPr lang="en-US" altLang="zh-CN" dirty="0"/>
              <a:t>Conditioning by </a:t>
            </a:r>
            <a:r>
              <a:rPr lang="en-US" altLang="zh-CN" b="1" dirty="0"/>
              <a:t>adding</a:t>
            </a:r>
            <a:r>
              <a:rPr lang="en-US" altLang="zh-CN" dirty="0"/>
              <a:t> trainable embeddings to </a:t>
            </a:r>
            <a:r>
              <a:rPr lang="en-US" altLang="zh-CN" dirty="0" err="1"/>
              <a:t>GatedPixelCNN</a:t>
            </a:r>
            <a:endParaRPr lang="en-US" altLang="zh-CN" dirty="0"/>
          </a:p>
          <a:p>
            <a:pPr lvl="2"/>
            <a:endParaRPr lang="en-US" altLang="zh-CN" dirty="0"/>
          </a:p>
          <a:p>
            <a:pPr lvl="1"/>
            <a:r>
              <a:rPr lang="en-US" altLang="zh-CN" dirty="0"/>
              <a:t>Adversarial generative models (Conditional GAN)</a:t>
            </a:r>
          </a:p>
          <a:p>
            <a:pPr lvl="2"/>
            <a:r>
              <a:rPr lang="en-US" altLang="zh-CN" dirty="0"/>
              <a:t>Need fine tuning </a:t>
            </a:r>
          </a:p>
          <a:p>
            <a:pPr lvl="2"/>
            <a:r>
              <a:rPr lang="en-US" altLang="zh-CN" dirty="0"/>
              <a:t>Conditioning by </a:t>
            </a:r>
            <a:r>
              <a:rPr lang="en-US" altLang="zh-CN" b="1" dirty="0"/>
              <a:t>concatenating</a:t>
            </a:r>
            <a:r>
              <a:rPr lang="en-US" altLang="zh-CN" dirty="0"/>
              <a:t> trainable embeddings to the first layer of Generator and Discriminator</a:t>
            </a:r>
          </a:p>
          <a:p>
            <a:pPr lvl="2"/>
            <a:endParaRPr lang="en-US" altLang="zh-CN" dirty="0"/>
          </a:p>
          <a:p>
            <a:endParaRPr lang="en-US" altLang="zh-CN" dirty="0"/>
          </a:p>
          <a:p>
            <a:pPr lvl="1"/>
            <a:endParaRPr lang="en-US" altLang="zh-CN" dirty="0"/>
          </a:p>
        </p:txBody>
      </p:sp>
    </p:spTree>
    <p:extLst>
      <p:ext uri="{BB962C8B-B14F-4D97-AF65-F5344CB8AC3E}">
        <p14:creationId xmlns:p14="http://schemas.microsoft.com/office/powerpoint/2010/main" val="1913580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a:t>Multimodal controller for generative models</a:t>
            </a:r>
            <a:endParaRPr lang="en-US" altLang="zh-CN" b="1" dirty="0"/>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a:t>Experiments</a:t>
            </a:r>
          </a:p>
          <a:p>
            <a:pPr lvl="1"/>
            <a:r>
              <a:rPr lang="en-US" altLang="zh-CN"/>
              <a:t>Omniglot dataset (</a:t>
            </a:r>
            <a:r>
              <a:rPr lang="en-US" altLang="zh-CN">
                <a:hlinkClick r:id="rId3"/>
              </a:rPr>
              <a:t>https://github.com/brendenlake/omniglot</a:t>
            </a:r>
            <a:r>
              <a:rPr lang="en-US" altLang="zh-CN"/>
              <a:t>)</a:t>
            </a:r>
          </a:p>
          <a:p>
            <a:pPr lvl="1"/>
            <a:r>
              <a:rPr lang="en-US" altLang="zh-CN"/>
              <a:t>CIFAR10 dataset</a:t>
            </a:r>
            <a:endParaRPr lang="en-US" altLang="zh-CN" dirty="0"/>
          </a:p>
        </p:txBody>
      </p:sp>
      <p:pic>
        <p:nvPicPr>
          <p:cNvPr id="5" name="图片 4" descr="图片包含 室内, 鱼&#10;&#10;描述已自动生成">
            <a:extLst>
              <a:ext uri="{FF2B5EF4-FFF2-40B4-BE49-F238E27FC236}">
                <a16:creationId xmlns:a16="http://schemas.microsoft.com/office/drawing/2014/main" id="{81EA64AA-E9A6-4ABE-A1CD-CDF912D44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32" y="3225795"/>
            <a:ext cx="6179715" cy="2691166"/>
          </a:xfrm>
          <a:prstGeom prst="rect">
            <a:avLst/>
          </a:prstGeom>
        </p:spPr>
      </p:pic>
      <p:pic>
        <p:nvPicPr>
          <p:cNvPr id="4" name="图片 3">
            <a:extLst>
              <a:ext uri="{FF2B5EF4-FFF2-40B4-BE49-F238E27FC236}">
                <a16:creationId xmlns:a16="http://schemas.microsoft.com/office/drawing/2014/main" id="{43B0E9B5-9223-4AE9-AB7B-0D21F69FB4B5}"/>
              </a:ext>
            </a:extLst>
          </p:cNvPr>
          <p:cNvPicPr>
            <a:picLocks noChangeAspect="1"/>
          </p:cNvPicPr>
          <p:nvPr/>
        </p:nvPicPr>
        <p:blipFill>
          <a:blip r:embed="rId5"/>
          <a:stretch>
            <a:fillRect/>
          </a:stretch>
        </p:blipFill>
        <p:spPr>
          <a:xfrm>
            <a:off x="6951583" y="2793238"/>
            <a:ext cx="4552950" cy="3438525"/>
          </a:xfrm>
          <a:prstGeom prst="rect">
            <a:avLst/>
          </a:prstGeom>
        </p:spPr>
      </p:pic>
    </p:spTree>
    <p:extLst>
      <p:ext uri="{BB962C8B-B14F-4D97-AF65-F5344CB8AC3E}">
        <p14:creationId xmlns:p14="http://schemas.microsoft.com/office/powerpoint/2010/main" val="398420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Quantitative Result </a:t>
            </a:r>
          </a:p>
          <a:p>
            <a:pPr lvl="1"/>
            <a:r>
              <a:rPr lang="en-US" altLang="zh-CN" dirty="0"/>
              <a:t>CIFAR10</a:t>
            </a:r>
          </a:p>
        </p:txBody>
      </p:sp>
      <p:graphicFrame>
        <p:nvGraphicFramePr>
          <p:cNvPr id="4" name="表格 4">
            <a:extLst>
              <a:ext uri="{FF2B5EF4-FFF2-40B4-BE49-F238E27FC236}">
                <a16:creationId xmlns:a16="http://schemas.microsoft.com/office/drawing/2014/main" id="{E2E2EB75-EC56-45B1-AC68-0CF8E4DEC067}"/>
              </a:ext>
            </a:extLst>
          </p:cNvPr>
          <p:cNvGraphicFramePr>
            <a:graphicFrameLocks noGrp="1"/>
          </p:cNvGraphicFramePr>
          <p:nvPr>
            <p:extLst>
              <p:ext uri="{D42A27DB-BD31-4B8C-83A1-F6EECF244321}">
                <p14:modId xmlns:p14="http://schemas.microsoft.com/office/powerpoint/2010/main" val="453274810"/>
              </p:ext>
            </p:extLst>
          </p:nvPr>
        </p:nvGraphicFramePr>
        <p:xfrm>
          <a:off x="1662482" y="2602212"/>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36554069"/>
                    </a:ext>
                  </a:extLst>
                </a:gridCol>
                <a:gridCol w="4064000">
                  <a:extLst>
                    <a:ext uri="{9D8B030D-6E8A-4147-A177-3AD203B41FA5}">
                      <a16:colId xmlns:a16="http://schemas.microsoft.com/office/drawing/2014/main" val="62189961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Model</a:t>
                      </a:r>
                    </a:p>
                  </a:txBody>
                  <a:tcPr/>
                </a:tc>
                <a:tc>
                  <a:txBody>
                    <a:bodyPr/>
                    <a:lstStyle/>
                    <a:p>
                      <a:pPr algn="ctr"/>
                      <a:r>
                        <a:rPr lang="en-US" altLang="zh-CN" dirty="0"/>
                        <a:t>Inception Score</a:t>
                      </a:r>
                      <a:endParaRPr lang="zh-CN" altLang="en-US" dirty="0"/>
                    </a:p>
                  </a:txBody>
                  <a:tcPr/>
                </a:tc>
                <a:extLst>
                  <a:ext uri="{0D108BD9-81ED-4DB2-BD59-A6C34878D82A}">
                    <a16:rowId xmlns:a16="http://schemas.microsoft.com/office/drawing/2014/main" val="2870705807"/>
                  </a:ext>
                </a:extLst>
              </a:tr>
              <a:tr h="370840">
                <a:tc>
                  <a:txBody>
                    <a:bodyPr/>
                    <a:lstStyle/>
                    <a:p>
                      <a:pPr algn="ctr"/>
                      <a:r>
                        <a:rPr lang="en-US" altLang="zh-CN" dirty="0"/>
                        <a:t>MCVAE</a:t>
                      </a:r>
                      <a:endParaRPr lang="zh-CN" altLang="en-US" dirty="0"/>
                    </a:p>
                  </a:txBody>
                  <a:tcPr/>
                </a:tc>
                <a:tc>
                  <a:txBody>
                    <a:bodyPr/>
                    <a:lstStyle/>
                    <a:p>
                      <a:pPr algn="ctr"/>
                      <a:r>
                        <a:rPr lang="en-US" altLang="zh-CN" dirty="0"/>
                        <a:t>3.24</a:t>
                      </a:r>
                      <a:endParaRPr lang="zh-CN" altLang="en-US" dirty="0"/>
                    </a:p>
                  </a:txBody>
                  <a:tcPr/>
                </a:tc>
                <a:extLst>
                  <a:ext uri="{0D108BD9-81ED-4DB2-BD59-A6C34878D82A}">
                    <a16:rowId xmlns:a16="http://schemas.microsoft.com/office/drawing/2014/main" val="4074007081"/>
                  </a:ext>
                </a:extLst>
              </a:tr>
              <a:tr h="370840">
                <a:tc>
                  <a:txBody>
                    <a:bodyPr/>
                    <a:lstStyle/>
                    <a:p>
                      <a:pPr algn="ctr"/>
                      <a:r>
                        <a:rPr lang="en-US" altLang="zh-CN" dirty="0"/>
                        <a:t>CVAE</a:t>
                      </a:r>
                      <a:endParaRPr lang="zh-CN" altLang="en-US" dirty="0"/>
                    </a:p>
                  </a:txBody>
                  <a:tcPr/>
                </a:tc>
                <a:tc>
                  <a:txBody>
                    <a:bodyPr/>
                    <a:lstStyle/>
                    <a:p>
                      <a:pPr algn="ctr"/>
                      <a:r>
                        <a:rPr lang="en-US" altLang="zh-CN" dirty="0"/>
                        <a:t>3.43</a:t>
                      </a:r>
                      <a:endParaRPr lang="zh-CN" altLang="en-US" dirty="0"/>
                    </a:p>
                  </a:txBody>
                  <a:tcPr/>
                </a:tc>
                <a:extLst>
                  <a:ext uri="{0D108BD9-81ED-4DB2-BD59-A6C34878D82A}">
                    <a16:rowId xmlns:a16="http://schemas.microsoft.com/office/drawing/2014/main" val="2838174964"/>
                  </a:ext>
                </a:extLst>
              </a:tr>
              <a:tr h="370840">
                <a:tc>
                  <a:txBody>
                    <a:bodyPr/>
                    <a:lstStyle/>
                    <a:p>
                      <a:pPr algn="ctr"/>
                      <a:r>
                        <a:rPr lang="en-US" altLang="zh-CN" dirty="0" err="1"/>
                        <a:t>MCPixelCNN</a:t>
                      </a:r>
                      <a:endParaRPr lang="zh-CN" altLang="en-US" dirty="0"/>
                    </a:p>
                  </a:txBody>
                  <a:tcPr/>
                </a:tc>
                <a:tc>
                  <a:txBody>
                    <a:bodyPr/>
                    <a:lstStyle/>
                    <a:p>
                      <a:pPr algn="ctr"/>
                      <a:r>
                        <a:rPr lang="en-US" altLang="zh-CN" dirty="0"/>
                        <a:t>4.67</a:t>
                      </a:r>
                      <a:endParaRPr lang="zh-CN" altLang="en-US" dirty="0"/>
                    </a:p>
                  </a:txBody>
                  <a:tcPr/>
                </a:tc>
                <a:extLst>
                  <a:ext uri="{0D108BD9-81ED-4DB2-BD59-A6C34878D82A}">
                    <a16:rowId xmlns:a16="http://schemas.microsoft.com/office/drawing/2014/main" val="2956098535"/>
                  </a:ext>
                </a:extLst>
              </a:tr>
              <a:tr h="370840">
                <a:tc>
                  <a:txBody>
                    <a:bodyPr/>
                    <a:lstStyle/>
                    <a:p>
                      <a:pPr algn="ctr"/>
                      <a:r>
                        <a:rPr lang="en-US" altLang="zh-CN" dirty="0" err="1"/>
                        <a:t>CPixelCNN</a:t>
                      </a:r>
                      <a:endParaRPr lang="zh-CN" altLang="en-US" dirty="0"/>
                    </a:p>
                  </a:txBody>
                  <a:tcPr/>
                </a:tc>
                <a:tc>
                  <a:txBody>
                    <a:bodyPr/>
                    <a:lstStyle/>
                    <a:p>
                      <a:pPr algn="ctr"/>
                      <a:r>
                        <a:rPr lang="en-US" altLang="zh-CN" dirty="0"/>
                        <a:t>4.72</a:t>
                      </a:r>
                      <a:endParaRPr lang="zh-CN" altLang="en-US" dirty="0"/>
                    </a:p>
                  </a:txBody>
                  <a:tcPr/>
                </a:tc>
                <a:extLst>
                  <a:ext uri="{0D108BD9-81ED-4DB2-BD59-A6C34878D82A}">
                    <a16:rowId xmlns:a16="http://schemas.microsoft.com/office/drawing/2014/main" val="3098284590"/>
                  </a:ext>
                </a:extLst>
              </a:tr>
              <a:tr h="370840">
                <a:tc>
                  <a:txBody>
                    <a:bodyPr/>
                    <a:lstStyle/>
                    <a:p>
                      <a:pPr algn="ctr"/>
                      <a:r>
                        <a:rPr lang="en-US" altLang="zh-CN" dirty="0"/>
                        <a:t>MCGAN</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7.07</a:t>
                      </a:r>
                      <a:endParaRPr lang="zh-CN" altLang="en-US" dirty="0"/>
                    </a:p>
                  </a:txBody>
                  <a:tcPr/>
                </a:tc>
                <a:extLst>
                  <a:ext uri="{0D108BD9-81ED-4DB2-BD59-A6C34878D82A}">
                    <a16:rowId xmlns:a16="http://schemas.microsoft.com/office/drawing/2014/main" val="478828716"/>
                  </a:ext>
                </a:extLst>
              </a:tr>
              <a:tr h="370840">
                <a:tc>
                  <a:txBody>
                    <a:bodyPr/>
                    <a:lstStyle/>
                    <a:p>
                      <a:pPr algn="ctr"/>
                      <a:r>
                        <a:rPr lang="en-US" altLang="zh-CN" dirty="0"/>
                        <a:t>CGAN</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8.16</a:t>
                      </a:r>
                      <a:endParaRPr lang="zh-CN" altLang="en-US" dirty="0"/>
                    </a:p>
                  </a:txBody>
                  <a:tcPr/>
                </a:tc>
                <a:extLst>
                  <a:ext uri="{0D108BD9-81ED-4DB2-BD59-A6C34878D82A}">
                    <a16:rowId xmlns:a16="http://schemas.microsoft.com/office/drawing/2014/main" val="3719453779"/>
                  </a:ext>
                </a:extLst>
              </a:tr>
            </a:tbl>
          </a:graphicData>
        </a:graphic>
      </p:graphicFrame>
    </p:spTree>
    <p:extLst>
      <p:ext uri="{BB962C8B-B14F-4D97-AF65-F5344CB8AC3E}">
        <p14:creationId xmlns:p14="http://schemas.microsoft.com/office/powerpoint/2010/main" val="2032506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a:p>
            <a:pPr lvl="1"/>
            <a:r>
              <a:rPr lang="en-US" altLang="zh-CN" dirty="0"/>
              <a:t>                  MCVAE                                                   CVAE</a:t>
            </a:r>
          </a:p>
          <a:p>
            <a:pPr lvl="1"/>
            <a:endParaRPr lang="en-US" altLang="zh-CN" dirty="0"/>
          </a:p>
        </p:txBody>
      </p:sp>
      <p:pic>
        <p:nvPicPr>
          <p:cNvPr id="6" name="图片 5" descr="图片包含 不同, 玻璃, 空地, 华美&#10;&#10;描述已自动生成">
            <a:extLst>
              <a:ext uri="{FF2B5EF4-FFF2-40B4-BE49-F238E27FC236}">
                <a16:creationId xmlns:a16="http://schemas.microsoft.com/office/drawing/2014/main" id="{BFB292A3-F6AB-40F1-90C4-4B9C4DADE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076" y="2940093"/>
            <a:ext cx="3257550" cy="3257550"/>
          </a:xfrm>
          <a:prstGeom prst="rect">
            <a:avLst/>
          </a:prstGeom>
        </p:spPr>
      </p:pic>
      <p:pic>
        <p:nvPicPr>
          <p:cNvPr id="8" name="图片 7" descr="图片包含 照片, 不同, 玻璃, 盒子&#10;&#10;描述已自动生成">
            <a:extLst>
              <a:ext uri="{FF2B5EF4-FFF2-40B4-BE49-F238E27FC236}">
                <a16:creationId xmlns:a16="http://schemas.microsoft.com/office/drawing/2014/main" id="{1FF00053-41DB-4A79-86C6-049F2A667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376" y="2858674"/>
            <a:ext cx="3257550" cy="3257550"/>
          </a:xfrm>
          <a:prstGeom prst="rect">
            <a:avLst/>
          </a:prstGeom>
        </p:spPr>
      </p:pic>
    </p:spTree>
    <p:extLst>
      <p:ext uri="{BB962C8B-B14F-4D97-AF65-F5344CB8AC3E}">
        <p14:creationId xmlns:p14="http://schemas.microsoft.com/office/powerpoint/2010/main" val="2493339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a:p>
            <a:pPr lvl="1"/>
            <a:r>
              <a:rPr lang="en-US" altLang="zh-CN" dirty="0"/>
              <a:t>            </a:t>
            </a:r>
            <a:r>
              <a:rPr lang="en-US" altLang="zh-CN" dirty="0" err="1"/>
              <a:t>MCPixelCNN</a:t>
            </a:r>
            <a:r>
              <a:rPr lang="en-US" altLang="zh-CN" dirty="0"/>
              <a:t>                                                  </a:t>
            </a:r>
            <a:r>
              <a:rPr lang="en-US" altLang="zh-CN" dirty="0" err="1"/>
              <a:t>CPixelCNN</a:t>
            </a:r>
            <a:endParaRPr lang="en-US" altLang="zh-CN" dirty="0"/>
          </a:p>
          <a:p>
            <a:pPr lvl="1"/>
            <a:endParaRPr lang="en-US" altLang="zh-CN" dirty="0"/>
          </a:p>
        </p:txBody>
      </p:sp>
      <p:pic>
        <p:nvPicPr>
          <p:cNvPr id="6" name="图片 5" descr="图片包含 盒子, 桌子, 披萨, 木&#10;&#10;描述已自动生成">
            <a:extLst>
              <a:ext uri="{FF2B5EF4-FFF2-40B4-BE49-F238E27FC236}">
                <a16:creationId xmlns:a16="http://schemas.microsoft.com/office/drawing/2014/main" id="{DED9B28D-012B-46A0-A43F-604FE92B2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865" y="2973705"/>
            <a:ext cx="3257550" cy="3257550"/>
          </a:xfrm>
          <a:prstGeom prst="rect">
            <a:avLst/>
          </a:prstGeom>
        </p:spPr>
      </p:pic>
      <p:pic>
        <p:nvPicPr>
          <p:cNvPr id="8" name="图片 7" descr="许多照片放在一起&#10;&#10;描述已自动生成">
            <a:extLst>
              <a:ext uri="{FF2B5EF4-FFF2-40B4-BE49-F238E27FC236}">
                <a16:creationId xmlns:a16="http://schemas.microsoft.com/office/drawing/2014/main" id="{B9BFB01A-9791-4CC9-A67C-CBEA046AF7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505" y="2973705"/>
            <a:ext cx="3257550" cy="3257550"/>
          </a:xfrm>
          <a:prstGeom prst="rect">
            <a:avLst/>
          </a:prstGeom>
        </p:spPr>
      </p:pic>
    </p:spTree>
    <p:extLst>
      <p:ext uri="{BB962C8B-B14F-4D97-AF65-F5344CB8AC3E}">
        <p14:creationId xmlns:p14="http://schemas.microsoft.com/office/powerpoint/2010/main" val="2979686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9C676-BE67-4B42-A92E-8789943B20B8}"/>
              </a:ext>
            </a:extLst>
          </p:cNvPr>
          <p:cNvSpPr>
            <a:spLocks noGrp="1"/>
          </p:cNvSpPr>
          <p:nvPr>
            <p:ph type="title"/>
          </p:nvPr>
        </p:nvSpPr>
        <p:spPr/>
        <p:txBody>
          <a:bodyPr/>
          <a:lstStyle/>
          <a:p>
            <a:r>
              <a:rPr lang="en-US" altLang="zh-CN" b="1" dirty="0"/>
              <a:t>Multimodal controller for generative models</a:t>
            </a:r>
          </a:p>
        </p:txBody>
      </p:sp>
      <p:sp>
        <p:nvSpPr>
          <p:cNvPr id="3" name="内容占位符 2">
            <a:extLst>
              <a:ext uri="{FF2B5EF4-FFF2-40B4-BE49-F238E27FC236}">
                <a16:creationId xmlns:a16="http://schemas.microsoft.com/office/drawing/2014/main" id="{D5484329-8554-41A3-8F24-51E1EF45D497}"/>
              </a:ext>
            </a:extLst>
          </p:cNvPr>
          <p:cNvSpPr>
            <a:spLocks noGrp="1"/>
          </p:cNvSpPr>
          <p:nvPr>
            <p:ph idx="1"/>
          </p:nvPr>
        </p:nvSpPr>
        <p:spPr>
          <a:xfrm>
            <a:off x="771868" y="1380951"/>
            <a:ext cx="10515600" cy="4351338"/>
          </a:xfrm>
        </p:spPr>
        <p:txBody>
          <a:bodyPr/>
          <a:lstStyle/>
          <a:p>
            <a:r>
              <a:rPr lang="en-US" altLang="zh-CN" dirty="0"/>
              <a:t>Qualitative Result </a:t>
            </a:r>
          </a:p>
          <a:p>
            <a:pPr lvl="1"/>
            <a:r>
              <a:rPr lang="en-US" altLang="zh-CN" dirty="0"/>
              <a:t>CIFAR10</a:t>
            </a:r>
          </a:p>
          <a:p>
            <a:pPr lvl="1"/>
            <a:r>
              <a:rPr lang="en-US" altLang="zh-CN" dirty="0"/>
              <a:t>               MCGAN                                                            CGAN</a:t>
            </a:r>
          </a:p>
          <a:p>
            <a:pPr lvl="1"/>
            <a:endParaRPr lang="en-US" altLang="zh-CN" dirty="0"/>
          </a:p>
        </p:txBody>
      </p:sp>
      <p:pic>
        <p:nvPicPr>
          <p:cNvPr id="5" name="图片 4" descr="许多照片放在一起&#10;&#10;描述已自动生成">
            <a:extLst>
              <a:ext uri="{FF2B5EF4-FFF2-40B4-BE49-F238E27FC236}">
                <a16:creationId xmlns:a16="http://schemas.microsoft.com/office/drawing/2014/main" id="{3860B119-E232-4CEE-A25C-69BB49C94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286" y="2848108"/>
            <a:ext cx="3542181" cy="3542181"/>
          </a:xfrm>
          <a:prstGeom prst="rect">
            <a:avLst/>
          </a:prstGeom>
        </p:spPr>
      </p:pic>
      <p:pic>
        <p:nvPicPr>
          <p:cNvPr id="9" name="图片 8" descr="许多照片放在一起&#10;&#10;描述已自动生成">
            <a:extLst>
              <a:ext uri="{FF2B5EF4-FFF2-40B4-BE49-F238E27FC236}">
                <a16:creationId xmlns:a16="http://schemas.microsoft.com/office/drawing/2014/main" id="{0F1EDEF9-BCFE-40B6-BADC-F16CF2D50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050" y="2848109"/>
            <a:ext cx="3370397" cy="3370397"/>
          </a:xfrm>
          <a:prstGeom prst="rect">
            <a:avLst/>
          </a:prstGeom>
        </p:spPr>
      </p:pic>
    </p:spTree>
    <p:extLst>
      <p:ext uri="{BB962C8B-B14F-4D97-AF65-F5344CB8AC3E}">
        <p14:creationId xmlns:p14="http://schemas.microsoft.com/office/powerpoint/2010/main" val="21538581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41325</TotalTime>
  <Words>845</Words>
  <Application>Microsoft Office PowerPoint</Application>
  <PresentationFormat>宽屏</PresentationFormat>
  <Paragraphs>232</Paragraphs>
  <Slides>28</Slides>
  <Notes>26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等线</vt:lpstr>
      <vt:lpstr>等线 Light</vt:lpstr>
      <vt:lpstr>Arial</vt:lpstr>
      <vt:lpstr>Calibri</vt:lpstr>
      <vt:lpstr>Office 主题​​</vt:lpstr>
      <vt:lpstr>Research Progress Record</vt:lpstr>
      <vt:lpstr>Overview</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lpstr>Multimodal controller for generative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Progress Record</dc:title>
  <dc:creator>Administrator</dc:creator>
  <cp:lastModifiedBy>Enmao Diao</cp:lastModifiedBy>
  <cp:revision>826</cp:revision>
  <dcterms:created xsi:type="dcterms:W3CDTF">2018-08-28T06:30:59Z</dcterms:created>
  <dcterms:modified xsi:type="dcterms:W3CDTF">2020-06-01T20:35:36Z</dcterms:modified>
</cp:coreProperties>
</file>